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svg" ContentType="image/svg+xml"/>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65" r:id="rId3"/>
    <p:sldId id="269" r:id="rId4"/>
    <p:sldId id="298" r:id="rId5"/>
    <p:sldId id="279" r:id="rId6"/>
    <p:sldId id="299" r:id="rId7"/>
    <p:sldId id="300" r:id="rId8"/>
    <p:sldId id="286" r:id="rId9"/>
    <p:sldId id="287" r:id="rId10"/>
    <p:sldId id="288" r:id="rId11"/>
    <p:sldId id="289" r:id="rId12"/>
    <p:sldId id="291" r:id="rId13"/>
    <p:sldId id="290" r:id="rId14"/>
    <p:sldId id="292" r:id="rId15"/>
    <p:sldId id="302" r:id="rId16"/>
    <p:sldId id="293" r:id="rId17"/>
    <p:sldId id="295" r:id="rId18"/>
    <p:sldId id="296" r:id="rId19"/>
    <p:sldId id="301" r:id="rId20"/>
    <p:sldId id="297" r:id="rId21"/>
    <p:sldId id="303" r:id="rId22"/>
    <p:sldId id="304" r:id="rId23"/>
    <p:sldId id="306" r:id="rId24"/>
    <p:sldId id="307" r:id="rId25"/>
    <p:sldId id="309" r:id="rId26"/>
    <p:sldId id="310" r:id="rId27"/>
    <p:sldId id="311" r:id="rId28"/>
    <p:sldId id="308" r:id="rId29"/>
    <p:sldId id="312" r:id="rId30"/>
    <p:sldId id="313" r:id="rId31"/>
    <p:sldId id="314" r:id="rId32"/>
    <p:sldId id="27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00B1AD"/>
    <a:srgbClr val="A0A0A0"/>
    <a:srgbClr val="007F7D"/>
    <a:srgbClr val="10ADAD"/>
    <a:srgbClr val="13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5"/>
    <p:restoredTop sz="91945"/>
  </p:normalViewPr>
  <p:slideViewPr>
    <p:cSldViewPr snapToObjects="1">
      <p:cViewPr>
        <p:scale>
          <a:sx n="100" d="100"/>
          <a:sy n="100" d="100"/>
        </p:scale>
        <p:origin x="94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EDFC2-DD64-314E-9F48-FF92F3D8E569}" type="datetimeFigureOut">
              <a:rPr kumimoji="1" lang="zh-CN" altLang="en-US" smtClean="0"/>
              <a:t>2019/6/11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F054F-D96C-4445-AD87-5CB14BD10DAC}" type="slidenum">
              <a:rPr kumimoji="1" lang="zh-CN" altLang="en-US" smtClean="0"/>
              <a:t>‹#›</a:t>
            </a:fld>
            <a:endParaRPr kumimoji="1" lang="zh-CN" altLang="en-US"/>
          </a:p>
        </p:txBody>
      </p:sp>
    </p:spTree>
    <p:extLst>
      <p:ext uri="{BB962C8B-B14F-4D97-AF65-F5344CB8AC3E}">
        <p14:creationId xmlns:p14="http://schemas.microsoft.com/office/powerpoint/2010/main" val="328916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8</a:t>
            </a:fld>
            <a:endParaRPr kumimoji="1" lang="zh-CN" altLang="en-US"/>
          </a:p>
        </p:txBody>
      </p:sp>
    </p:spTree>
    <p:extLst>
      <p:ext uri="{BB962C8B-B14F-4D97-AF65-F5344CB8AC3E}">
        <p14:creationId xmlns:p14="http://schemas.microsoft.com/office/powerpoint/2010/main" val="9404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17</a:t>
            </a:fld>
            <a:endParaRPr kumimoji="1" lang="zh-CN" altLang="en-US"/>
          </a:p>
        </p:txBody>
      </p:sp>
    </p:spTree>
    <p:extLst>
      <p:ext uri="{BB962C8B-B14F-4D97-AF65-F5344CB8AC3E}">
        <p14:creationId xmlns:p14="http://schemas.microsoft.com/office/powerpoint/2010/main" val="2028734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18</a:t>
            </a:fld>
            <a:endParaRPr kumimoji="1" lang="zh-CN" altLang="en-US"/>
          </a:p>
        </p:txBody>
      </p:sp>
    </p:spTree>
    <p:extLst>
      <p:ext uri="{BB962C8B-B14F-4D97-AF65-F5344CB8AC3E}">
        <p14:creationId xmlns:p14="http://schemas.microsoft.com/office/powerpoint/2010/main" val="57137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19</a:t>
            </a:fld>
            <a:endParaRPr kumimoji="1" lang="zh-CN" altLang="en-US"/>
          </a:p>
        </p:txBody>
      </p:sp>
    </p:spTree>
    <p:extLst>
      <p:ext uri="{BB962C8B-B14F-4D97-AF65-F5344CB8AC3E}">
        <p14:creationId xmlns:p14="http://schemas.microsoft.com/office/powerpoint/2010/main" val="64417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20</a:t>
            </a:fld>
            <a:endParaRPr kumimoji="1" lang="zh-CN" altLang="en-US"/>
          </a:p>
        </p:txBody>
      </p:sp>
    </p:spTree>
    <p:extLst>
      <p:ext uri="{BB962C8B-B14F-4D97-AF65-F5344CB8AC3E}">
        <p14:creationId xmlns:p14="http://schemas.microsoft.com/office/powerpoint/2010/main" val="38581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X</a:t>
            </a:r>
            <a:r>
              <a:rPr kumimoji="1" lang="zh-CN" altLang="en-US" dirty="0" smtClean="0"/>
              <a:t>代表所有的</a:t>
            </a:r>
            <a:r>
              <a:rPr kumimoji="1" lang="en-US" altLang="zh-CN" dirty="0" smtClean="0"/>
              <a:t>64x64</a:t>
            </a:r>
            <a:r>
              <a:rPr kumimoji="1" lang="zh-CN" altLang="en-US" dirty="0" smtClean="0"/>
              <a:t>的</a:t>
            </a:r>
            <a:r>
              <a:rPr kumimoji="1" lang="en-US" altLang="zh-CN" dirty="0" err="1" smtClean="0"/>
              <a:t>rgb</a:t>
            </a:r>
            <a:r>
              <a:rPr kumimoji="1" lang="zh-CN" altLang="en-US" dirty="0" smtClean="0"/>
              <a:t>图像，</a:t>
            </a:r>
            <a:r>
              <a:rPr kumimoji="1" lang="en-US" altLang="zh-CN" dirty="0" smtClean="0"/>
              <a:t>u</a:t>
            </a:r>
            <a:r>
              <a:rPr kumimoji="1" lang="zh-CN" altLang="en-US" dirty="0" smtClean="0"/>
              <a:t>表示图像是人脸的概率，则对应的</a:t>
            </a:r>
            <a:r>
              <a:rPr kumimoji="1" lang="en-US" altLang="zh-CN" dirty="0" smtClean="0"/>
              <a:t>Manifold</a:t>
            </a:r>
            <a:r>
              <a:rPr kumimoji="1" lang="zh-CN" altLang="en-US" dirty="0" smtClean="0"/>
              <a:t>就是所有人脸图像组成</a:t>
            </a:r>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9</a:t>
            </a:fld>
            <a:endParaRPr kumimoji="1" lang="zh-CN" altLang="en-US"/>
          </a:p>
        </p:txBody>
      </p:sp>
    </p:spTree>
    <p:extLst>
      <p:ext uri="{BB962C8B-B14F-4D97-AF65-F5344CB8AC3E}">
        <p14:creationId xmlns:p14="http://schemas.microsoft.com/office/powerpoint/2010/main" val="65585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10</a:t>
            </a:fld>
            <a:endParaRPr kumimoji="1" lang="zh-CN" altLang="en-US"/>
          </a:p>
        </p:txBody>
      </p:sp>
    </p:spTree>
    <p:extLst>
      <p:ext uri="{BB962C8B-B14F-4D97-AF65-F5344CB8AC3E}">
        <p14:creationId xmlns:p14="http://schemas.microsoft.com/office/powerpoint/2010/main" val="144780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11</a:t>
            </a:fld>
            <a:endParaRPr kumimoji="1" lang="zh-CN" altLang="en-US"/>
          </a:p>
        </p:txBody>
      </p:sp>
    </p:spTree>
    <p:extLst>
      <p:ext uri="{BB962C8B-B14F-4D97-AF65-F5344CB8AC3E}">
        <p14:creationId xmlns:p14="http://schemas.microsoft.com/office/powerpoint/2010/main" val="166414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12</a:t>
            </a:fld>
            <a:endParaRPr kumimoji="1" lang="zh-CN" altLang="en-US"/>
          </a:p>
        </p:txBody>
      </p:sp>
    </p:spTree>
    <p:extLst>
      <p:ext uri="{BB962C8B-B14F-4D97-AF65-F5344CB8AC3E}">
        <p14:creationId xmlns:p14="http://schemas.microsoft.com/office/powerpoint/2010/main" val="99668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13</a:t>
            </a:fld>
            <a:endParaRPr kumimoji="1" lang="zh-CN" altLang="en-US"/>
          </a:p>
        </p:txBody>
      </p:sp>
    </p:spTree>
    <p:extLst>
      <p:ext uri="{BB962C8B-B14F-4D97-AF65-F5344CB8AC3E}">
        <p14:creationId xmlns:p14="http://schemas.microsoft.com/office/powerpoint/2010/main" val="93770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14</a:t>
            </a:fld>
            <a:endParaRPr kumimoji="1" lang="zh-CN" altLang="en-US"/>
          </a:p>
        </p:txBody>
      </p:sp>
    </p:spTree>
    <p:extLst>
      <p:ext uri="{BB962C8B-B14F-4D97-AF65-F5344CB8AC3E}">
        <p14:creationId xmlns:p14="http://schemas.microsoft.com/office/powerpoint/2010/main" val="1112888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15</a:t>
            </a:fld>
            <a:endParaRPr kumimoji="1" lang="zh-CN" altLang="en-US"/>
          </a:p>
        </p:txBody>
      </p:sp>
    </p:spTree>
    <p:extLst>
      <p:ext uri="{BB962C8B-B14F-4D97-AF65-F5344CB8AC3E}">
        <p14:creationId xmlns:p14="http://schemas.microsoft.com/office/powerpoint/2010/main" val="1167119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3EF054F-D96C-4445-AD87-5CB14BD10DAC}" type="slidenum">
              <a:rPr kumimoji="1" lang="zh-CN" altLang="en-US" smtClean="0"/>
              <a:t>16</a:t>
            </a:fld>
            <a:endParaRPr kumimoji="1" lang="zh-CN" altLang="en-US"/>
          </a:p>
        </p:txBody>
      </p:sp>
    </p:spTree>
    <p:extLst>
      <p:ext uri="{BB962C8B-B14F-4D97-AF65-F5344CB8AC3E}">
        <p14:creationId xmlns:p14="http://schemas.microsoft.com/office/powerpoint/2010/main" val="36423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sv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sv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白色版">
    <p:bg>
      <p:bgPr>
        <a:solidFill>
          <a:schemeClr val="bg1"/>
        </a:solidFill>
        <a:effectLst/>
      </p:bgPr>
    </p:bg>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xmlns="" id="{FD318D70-7183-3D46-9296-90366A6AE96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r>
              <a:rPr kumimoji="1" lang="en-US" altLang="zh-CN" dirty="0"/>
              <a:t/>
            </a:r>
            <a:br>
              <a:rPr kumimoji="1" lang="en-US" altLang="zh-CN" dirty="0"/>
            </a:br>
            <a:r>
              <a:rPr kumimoji="1" lang="en-US" altLang="zh-CN" dirty="0"/>
              <a:t>PPT</a:t>
            </a:r>
            <a:r>
              <a:rPr kumimoji="1" lang="zh-CN" altLang="en-US" dirty="0"/>
              <a:t>文档设计</a:t>
            </a:r>
            <a:r>
              <a:rPr kumimoji="1" lang="en-US" altLang="zh-CN" dirty="0"/>
              <a:t/>
            </a:r>
            <a:br>
              <a:rPr kumimoji="1" lang="en-US" altLang="zh-CN" dirty="0"/>
            </a:br>
            <a:r>
              <a:rPr kumimoji="1" lang="zh-CN" altLang="en-US" dirty="0"/>
              <a:t>范例</a:t>
            </a:r>
          </a:p>
        </p:txBody>
      </p:sp>
      <p:sp>
        <p:nvSpPr>
          <p:cNvPr id="14" name="标题 11">
            <a:extLst>
              <a:ext uri="{FF2B5EF4-FFF2-40B4-BE49-F238E27FC236}">
                <a16:creationId xmlns:a16="http://schemas.microsoft.com/office/drawing/2014/main" xmlns="" id="{8EC9B65B-1ADE-3243-A484-5BABEE8DB599}"/>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18" name="图片 17">
            <a:extLst>
              <a:ext uri="{FF2B5EF4-FFF2-40B4-BE49-F238E27FC236}">
                <a16:creationId xmlns:a16="http://schemas.microsoft.com/office/drawing/2014/main" xmlns="" id="{4E031CA5-7D4C-C843-991D-17E387464C2F}"/>
              </a:ext>
            </a:extLst>
          </p:cNvPr>
          <p:cNvPicPr>
            <a:picLocks noChangeAspect="1"/>
          </p:cNvPicPr>
          <p:nvPr userDrawn="1"/>
        </p:nvPicPr>
        <p:blipFill>
          <a:blip r:embed="rId2"/>
          <a:stretch>
            <a:fillRect/>
          </a:stretch>
        </p:blipFill>
        <p:spPr>
          <a:xfrm>
            <a:off x="9912424" y="5121274"/>
            <a:ext cx="1708118" cy="1708118"/>
          </a:xfrm>
          <a:prstGeom prst="rect">
            <a:avLst/>
          </a:prstGeom>
        </p:spPr>
      </p:pic>
      <p:sp>
        <p:nvSpPr>
          <p:cNvPr id="25" name="内容占位符 24">
            <a:extLst>
              <a:ext uri="{FF2B5EF4-FFF2-40B4-BE49-F238E27FC236}">
                <a16:creationId xmlns:a16="http://schemas.microsoft.com/office/drawing/2014/main" xmlns="" id="{6BC93F14-0E65-FB4B-95C2-6A59C77B78C5}"/>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29" name="文本占位符 28">
            <a:extLst>
              <a:ext uri="{FF2B5EF4-FFF2-40B4-BE49-F238E27FC236}">
                <a16:creationId xmlns:a16="http://schemas.microsoft.com/office/drawing/2014/main" xmlns="" id="{CC0C3185-3521-DE42-9707-C2A0A34BFAB8}"/>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648140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
    <p:bg>
      <p:bgPr>
        <a:solidFill>
          <a:schemeClr val="bg1"/>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xmlns=""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xmlns="" id="{866EE881-0396-FC4A-816D-9E1E8743133F}"/>
              </a:ext>
            </a:extLst>
          </p:cNvPr>
          <p:cNvSpPr>
            <a:spLocks noGrp="1"/>
          </p:cNvSpPr>
          <p:nvPr>
            <p:ph sz="quarter" idx="10" hasCustomPrompt="1"/>
          </p:nvPr>
        </p:nvSpPr>
        <p:spPr>
          <a:xfrm>
            <a:off x="623392" y="620688"/>
            <a:ext cx="4680520" cy="648071"/>
          </a:xfrm>
          <a:prstGeom prst="rect">
            <a:avLst/>
          </a:prstGeom>
        </p:spPr>
        <p:txBody>
          <a:bodyPr/>
          <a:lstStyle>
            <a:lvl1pPr marL="0" indent="0">
              <a:buNone/>
              <a:defRPr sz="4000" b="0" i="0">
                <a:solidFill>
                  <a:srgbClr val="00B1AD"/>
                </a:solidFill>
                <a:latin typeface="Microsoft YaHei Light" panose="020B0502040204020203" pitchFamily="34" charset="-122"/>
                <a:ea typeface="Microsoft YaHei Light" panose="020B0502040204020203" pitchFamily="34" charset="-122"/>
              </a:defRPr>
            </a:lvl1pPr>
          </a:lstStyle>
          <a:p>
            <a:r>
              <a:rPr kumimoji="1" lang="zh-CN" altLang="en-US" dirty="0"/>
              <a:t>目录</a:t>
            </a:r>
          </a:p>
        </p:txBody>
      </p:sp>
      <p:sp>
        <p:nvSpPr>
          <p:cNvPr id="15" name="内容占位符 24">
            <a:extLst>
              <a:ext uri="{FF2B5EF4-FFF2-40B4-BE49-F238E27FC236}">
                <a16:creationId xmlns:a16="http://schemas.microsoft.com/office/drawing/2014/main" xmlns="" id="{EB45F6BF-15E2-344E-AFFB-17066EC52ABC}"/>
              </a:ext>
            </a:extLst>
          </p:cNvPr>
          <p:cNvSpPr>
            <a:spLocks noGrp="1"/>
          </p:cNvSpPr>
          <p:nvPr>
            <p:ph sz="quarter" idx="11" hasCustomPrompt="1"/>
          </p:nvPr>
        </p:nvSpPr>
        <p:spPr>
          <a:xfrm>
            <a:off x="623392" y="1916832"/>
            <a:ext cx="4680520" cy="3528392"/>
          </a:xfrm>
          <a:prstGeom prst="rect">
            <a:avLst/>
          </a:prstGeom>
        </p:spPr>
        <p:txBody>
          <a:bodyPr/>
          <a:lstStyle>
            <a:lvl1pPr marL="0" marR="0" indent="0" algn="l" defTabSz="914400" rtl="0" eaLnBrk="1" fontAlgn="auto" latinLnBrk="0" hangingPunct="1">
              <a:lnSpc>
                <a:spcPts val="2400"/>
              </a:lnSpc>
              <a:spcBef>
                <a:spcPts val="1000"/>
              </a:spcBef>
              <a:spcAft>
                <a:spcPts val="0"/>
              </a:spcAft>
              <a:buClrTx/>
              <a:buSzTx/>
              <a:buFont typeface="Arial" panose="020B0604020202020204" pitchFamily="34" charset="0"/>
              <a:buNone/>
              <a:tabLst/>
              <a:defRPr sz="1800" b="0" i="0">
                <a:solidFill>
                  <a:srgbClr val="505050"/>
                </a:solidFill>
                <a:latin typeface="Microsoft YaHei Light" panose="020B0502040204020203" pitchFamily="34" charset="-122"/>
                <a:ea typeface="Microsoft YaHei Light" panose="020B0502040204020203" pitchFamily="34" charset="-122"/>
              </a:defRPr>
            </a:lvl1pPr>
          </a:lstStyle>
          <a:p>
            <a:r>
              <a:rPr kumimoji="1" lang="en-US" altLang="zh-CN" dirty="0"/>
              <a:t>1.</a:t>
            </a:r>
            <a:r>
              <a:rPr kumimoji="1" lang="zh-CN" altLang="en-US" dirty="0"/>
              <a:t>目录</a:t>
            </a:r>
            <a:r>
              <a:rPr kumimoji="1" lang="en-US" altLang="zh-CN" dirty="0"/>
              <a:t>1</a:t>
            </a:r>
          </a:p>
          <a:p>
            <a:r>
              <a:rPr kumimoji="1" lang="en-US" altLang="zh-CN" dirty="0"/>
              <a:t>2.</a:t>
            </a:r>
            <a:r>
              <a:rPr kumimoji="1" lang="zh-CN" altLang="en-US" dirty="0"/>
              <a:t>目录</a:t>
            </a:r>
            <a:r>
              <a:rPr kumimoji="1" lang="en-US" altLang="zh-CN" dirty="0"/>
              <a:t>2</a:t>
            </a:r>
          </a:p>
          <a:p>
            <a:r>
              <a:rPr kumimoji="1" lang="en-US" altLang="zh-CN" dirty="0"/>
              <a:t>3.</a:t>
            </a:r>
            <a:r>
              <a:rPr kumimoji="1" lang="zh-CN" altLang="en-US" dirty="0"/>
              <a:t>目录</a:t>
            </a:r>
            <a:r>
              <a:rPr kumimoji="1" lang="en-US" altLang="zh-CN" dirty="0"/>
              <a:t>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4.</a:t>
            </a:r>
            <a:r>
              <a:rPr kumimoji="1" lang="zh-CN" altLang="en-US" dirty="0"/>
              <a:t>目录</a:t>
            </a:r>
            <a:r>
              <a:rPr kumimoji="1" lang="en-US" altLang="zh-CN" dirty="0"/>
              <a:t>4</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5.</a:t>
            </a:r>
            <a:r>
              <a:rPr kumimoji="1" lang="zh-CN" altLang="en-US" dirty="0"/>
              <a:t>目录</a:t>
            </a:r>
            <a:r>
              <a:rPr kumimoji="1" lang="en-US" altLang="zh-CN" dirty="0"/>
              <a:t>5</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6.</a:t>
            </a:r>
            <a:r>
              <a:rPr kumimoji="1" lang="zh-CN" altLang="en-US" dirty="0"/>
              <a:t>目录</a:t>
            </a:r>
            <a:r>
              <a:rPr kumimoji="1" lang="en-US" altLang="zh-CN" dirty="0"/>
              <a:t>6</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7.</a:t>
            </a:r>
            <a:r>
              <a:rPr kumimoji="1" lang="zh-CN" altLang="en-US" dirty="0"/>
              <a:t>目录</a:t>
            </a:r>
            <a:r>
              <a:rPr kumimoji="1" lang="en-US" altLang="zh-CN" dirty="0"/>
              <a:t>7</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8.</a:t>
            </a:r>
            <a:r>
              <a:rPr kumimoji="1" lang="zh-CN" altLang="en-US" dirty="0"/>
              <a:t>目录</a:t>
            </a:r>
            <a:r>
              <a:rPr kumimoji="1" lang="en-US" altLang="zh-CN" dirty="0"/>
              <a:t>8</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dirty="0"/>
              <a:t>9.</a:t>
            </a:r>
            <a:r>
              <a:rPr kumimoji="1" lang="zh-CN" altLang="en-US" dirty="0"/>
              <a:t>目录</a:t>
            </a:r>
            <a:r>
              <a:rPr kumimoji="1" lang="en-US" altLang="zh-CN" dirty="0"/>
              <a:t>9</a:t>
            </a:r>
            <a:endParaRPr kumimoji="1"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zh-CN" altLang="en-US" dirty="0"/>
          </a:p>
          <a:p>
            <a:endParaRPr kumimoji="1" lang="en-US" altLang="zh-CN" dirty="0"/>
          </a:p>
        </p:txBody>
      </p:sp>
      <p:pic>
        <p:nvPicPr>
          <p:cNvPr id="6" name="图片 5">
            <a:extLst>
              <a:ext uri="{FF2B5EF4-FFF2-40B4-BE49-F238E27FC236}">
                <a16:creationId xmlns:a16="http://schemas.microsoft.com/office/drawing/2014/main" xmlns="" id="{F0C7DC15-E785-FA4F-921B-6B25C764BF22}"/>
              </a:ext>
            </a:extLst>
          </p:cNvPr>
          <p:cNvPicPr>
            <a:picLocks noChangeAspect="1"/>
          </p:cNvPicPr>
          <p:nvPr userDrawn="1"/>
        </p:nvPicPr>
        <p:blipFill>
          <a:blip r:embed="rId2"/>
          <a:stretch>
            <a:fillRect/>
          </a:stretch>
        </p:blipFill>
        <p:spPr>
          <a:xfrm>
            <a:off x="9912424" y="5121274"/>
            <a:ext cx="1708118" cy="1708118"/>
          </a:xfrm>
          <a:prstGeom prst="rect">
            <a:avLst/>
          </a:prstGeom>
        </p:spPr>
      </p:pic>
    </p:spTree>
    <p:extLst>
      <p:ext uri="{BB962C8B-B14F-4D97-AF65-F5344CB8AC3E}">
        <p14:creationId xmlns:p14="http://schemas.microsoft.com/office/powerpoint/2010/main" val="191443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左图+右文字）">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xmlns="" id="{F82A213F-1EA5-5845-AF11-8F25409B3993}"/>
              </a:ext>
            </a:extLst>
          </p:cNvPr>
          <p:cNvSpPr>
            <a:spLocks noGrp="1"/>
          </p:cNvSpPr>
          <p:nvPr>
            <p:ph sz="half" idx="18" hasCustomPrompt="1"/>
          </p:nvPr>
        </p:nvSpPr>
        <p:spPr bwMode="gray">
          <a:xfrm>
            <a:off x="6096000" y="1628800"/>
            <a:ext cx="5446839"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6096000" y="620688"/>
            <a:ext cx="5446839"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5" name="图片占位符 14">
            <a:extLst>
              <a:ext uri="{FF2B5EF4-FFF2-40B4-BE49-F238E27FC236}">
                <a16:creationId xmlns:a16="http://schemas.microsoft.com/office/drawing/2014/main" xmlns="" id="{2717D33B-4E15-F84A-89D4-4405E9E5A460}"/>
              </a:ext>
            </a:extLst>
          </p:cNvPr>
          <p:cNvSpPr>
            <a:spLocks noGrp="1"/>
          </p:cNvSpPr>
          <p:nvPr>
            <p:ph type="pic" sz="quarter" idx="19" hasCustomPrompt="1"/>
          </p:nvPr>
        </p:nvSpPr>
        <p:spPr>
          <a:xfrm>
            <a:off x="623888" y="620713"/>
            <a:ext cx="5111750" cy="5616575"/>
          </a:xfrm>
          <a:prstGeom prst="rect">
            <a:avLst/>
          </a:prstGeom>
        </p:spPr>
        <p:txBody>
          <a:bodyPr/>
          <a:lstStyle>
            <a:lvl1pPr marL="0" indent="0" algn="l">
              <a:buNone/>
              <a:defRPr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插入图片</a:t>
            </a:r>
            <a:endParaRPr kumimoji="1" lang="en-US" altLang="zh-CN" dirty="0"/>
          </a:p>
          <a:p>
            <a:r>
              <a:rPr kumimoji="1" lang="zh-CN" altLang="en-US" dirty="0"/>
              <a:t>点击中心图标</a:t>
            </a:r>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17" name="标题 11">
            <a:extLst>
              <a:ext uri="{FF2B5EF4-FFF2-40B4-BE49-F238E27FC236}">
                <a16:creationId xmlns:a16="http://schemas.microsoft.com/office/drawing/2014/main" xmlns="" id="{CAE31B57-CC4A-8440-81C7-8AF74CB2A603}"/>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8" name="图片 17">
            <a:extLst>
              <a:ext uri="{FF2B5EF4-FFF2-40B4-BE49-F238E27FC236}">
                <a16:creationId xmlns:a16="http://schemas.microsoft.com/office/drawing/2014/main" xmlns="" id="{0C4CD937-66D5-F64C-A81E-5366E0CA4F21}"/>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293452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左大图+右文字）">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xmlns="" id="{F82A213F-1EA5-5845-AF11-8F25409B3993}"/>
              </a:ext>
            </a:extLst>
          </p:cNvPr>
          <p:cNvSpPr>
            <a:spLocks noGrp="1"/>
          </p:cNvSpPr>
          <p:nvPr>
            <p:ph sz="half" idx="18" hasCustomPrompt="1"/>
          </p:nvPr>
        </p:nvSpPr>
        <p:spPr bwMode="gray">
          <a:xfrm>
            <a:off x="8832304" y="2060848"/>
            <a:ext cx="2710535" cy="417644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8832304" y="620688"/>
            <a:ext cx="2710535" cy="115212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5" name="图片占位符 14">
            <a:extLst>
              <a:ext uri="{FF2B5EF4-FFF2-40B4-BE49-F238E27FC236}">
                <a16:creationId xmlns:a16="http://schemas.microsoft.com/office/drawing/2014/main" xmlns="" id="{2717D33B-4E15-F84A-89D4-4405E9E5A460}"/>
              </a:ext>
            </a:extLst>
          </p:cNvPr>
          <p:cNvSpPr>
            <a:spLocks noGrp="1"/>
          </p:cNvSpPr>
          <p:nvPr>
            <p:ph type="pic" sz="quarter" idx="19" hasCustomPrompt="1"/>
          </p:nvPr>
        </p:nvSpPr>
        <p:spPr>
          <a:xfrm>
            <a:off x="623888" y="620713"/>
            <a:ext cx="7848376" cy="5616575"/>
          </a:xfrm>
          <a:prstGeom prst="rect">
            <a:avLst/>
          </a:prstGeom>
        </p:spPr>
        <p:txBody>
          <a:bodyPr/>
          <a:lstStyle>
            <a:lvl1pPr marL="0" indent="0" algn="l">
              <a:buNone/>
              <a:defRPr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插入图片</a:t>
            </a:r>
            <a:endParaRPr kumimoji="1" lang="en-US" altLang="zh-CN" dirty="0"/>
          </a:p>
          <a:p>
            <a:r>
              <a:rPr kumimoji="1" lang="zh-CN" altLang="en-US" dirty="0"/>
              <a:t>点击中心图标</a:t>
            </a:r>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标题 11">
            <a:extLst>
              <a:ext uri="{FF2B5EF4-FFF2-40B4-BE49-F238E27FC236}">
                <a16:creationId xmlns:a16="http://schemas.microsoft.com/office/drawing/2014/main" xmlns="" id="{80692C2F-9E0E-9D4C-8DDD-0F01DF50740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8" name="图片 7">
            <a:extLst>
              <a:ext uri="{FF2B5EF4-FFF2-40B4-BE49-F238E27FC236}">
                <a16:creationId xmlns:a16="http://schemas.microsoft.com/office/drawing/2014/main" xmlns="" id="{0C4156C4-D06A-424F-BAB9-2A5FBA4F8DA9}"/>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545217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左文字加右大图）">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xmlns="" id="{F82A213F-1EA5-5845-AF11-8F25409B3993}"/>
              </a:ext>
            </a:extLst>
          </p:cNvPr>
          <p:cNvSpPr>
            <a:spLocks noGrp="1"/>
          </p:cNvSpPr>
          <p:nvPr>
            <p:ph sz="half" idx="18" hasCustomPrompt="1"/>
          </p:nvPr>
        </p:nvSpPr>
        <p:spPr bwMode="gray">
          <a:xfrm>
            <a:off x="623888" y="2060848"/>
            <a:ext cx="2710535" cy="417644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623888" y="620688"/>
            <a:ext cx="2710535" cy="115212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5" name="图片占位符 14">
            <a:extLst>
              <a:ext uri="{FF2B5EF4-FFF2-40B4-BE49-F238E27FC236}">
                <a16:creationId xmlns:a16="http://schemas.microsoft.com/office/drawing/2014/main" xmlns="" id="{2717D33B-4E15-F84A-89D4-4405E9E5A460}"/>
              </a:ext>
            </a:extLst>
          </p:cNvPr>
          <p:cNvSpPr>
            <a:spLocks noGrp="1"/>
          </p:cNvSpPr>
          <p:nvPr>
            <p:ph type="pic" sz="quarter" idx="19" hasCustomPrompt="1"/>
          </p:nvPr>
        </p:nvSpPr>
        <p:spPr>
          <a:xfrm>
            <a:off x="3681415" y="620713"/>
            <a:ext cx="7848376" cy="5616575"/>
          </a:xfrm>
          <a:prstGeom prst="rect">
            <a:avLst/>
          </a:prstGeom>
        </p:spPr>
        <p:txBody>
          <a:bodyPr/>
          <a:lstStyle>
            <a:lvl1pPr marL="0" indent="0" algn="l">
              <a:buNone/>
              <a:defRPr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插入图片</a:t>
            </a:r>
            <a:endParaRPr kumimoji="1" lang="en-US" altLang="zh-CN" dirty="0"/>
          </a:p>
          <a:p>
            <a:r>
              <a:rPr kumimoji="1" lang="zh-CN" altLang="en-US" dirty="0"/>
              <a:t>点击中心图标</a:t>
            </a:r>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标题 11">
            <a:extLst>
              <a:ext uri="{FF2B5EF4-FFF2-40B4-BE49-F238E27FC236}">
                <a16:creationId xmlns:a16="http://schemas.microsoft.com/office/drawing/2014/main" xmlns="" id="{80692C2F-9E0E-9D4C-8DDD-0F01DF50740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8" name="图片 7">
            <a:extLst>
              <a:ext uri="{FF2B5EF4-FFF2-40B4-BE49-F238E27FC236}">
                <a16:creationId xmlns:a16="http://schemas.microsoft.com/office/drawing/2014/main" xmlns="" id="{0C4156C4-D06A-424F-BAB9-2A5FBA4F8DA9}"/>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1969792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全文字）">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Content Placeholder 2">
            <a:extLst>
              <a:ext uri="{FF2B5EF4-FFF2-40B4-BE49-F238E27FC236}">
                <a16:creationId xmlns:a16="http://schemas.microsoft.com/office/drawing/2014/main" xmlns="" id="{9873418D-11A1-3F44-B8BE-1E9692368918}"/>
              </a:ext>
            </a:extLst>
          </p:cNvPr>
          <p:cNvSpPr>
            <a:spLocks noGrp="1"/>
          </p:cNvSpPr>
          <p:nvPr>
            <p:ph sz="half" idx="19" hasCustomPrompt="1"/>
          </p:nvPr>
        </p:nvSpPr>
        <p:spPr bwMode="gray">
          <a:xfrm>
            <a:off x="695400" y="1628800"/>
            <a:ext cx="10847439"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11" name="标题 11">
            <a:extLst>
              <a:ext uri="{FF2B5EF4-FFF2-40B4-BE49-F238E27FC236}">
                <a16:creationId xmlns:a16="http://schemas.microsoft.com/office/drawing/2014/main" xmlns="" id="{892B9D38-E8EE-6647-B2D9-7E2F8F45D6D7}"/>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4" name="图片 13">
            <a:extLst>
              <a:ext uri="{FF2B5EF4-FFF2-40B4-BE49-F238E27FC236}">
                <a16:creationId xmlns:a16="http://schemas.microsoft.com/office/drawing/2014/main" xmlns="" id="{45920671-A4A7-6648-A168-A5E1D33F2D6B}"/>
              </a:ext>
            </a:extLst>
          </p:cNvPr>
          <p:cNvPicPr>
            <a:picLocks noChangeAspect="1"/>
          </p:cNvPicPr>
          <p:nvPr userDrawn="1"/>
        </p:nvPicPr>
        <p:blipFill>
          <a:blip r:embed="rId2"/>
          <a:stretch>
            <a:fillRect/>
          </a:stretch>
        </p:blipFill>
        <p:spPr>
          <a:xfrm>
            <a:off x="623888" y="6128304"/>
            <a:ext cx="592104" cy="592104"/>
          </a:xfrm>
          <a:prstGeom prst="rect">
            <a:avLst/>
          </a:prstGeom>
        </p:spPr>
      </p:pic>
      <p:sp>
        <p:nvSpPr>
          <p:cNvPr id="19" name="Title 28">
            <a:extLst>
              <a:ext uri="{FF2B5EF4-FFF2-40B4-BE49-F238E27FC236}">
                <a16:creationId xmlns:a16="http://schemas.microsoft.com/office/drawing/2014/main" xmlns="" id="{9DB13A1E-B008-E242-A181-5943637B1801}"/>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Tree>
    <p:extLst>
      <p:ext uri="{BB962C8B-B14F-4D97-AF65-F5344CB8AC3E}">
        <p14:creationId xmlns:p14="http://schemas.microsoft.com/office/powerpoint/2010/main" val="1684800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自定义）">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9" name="标题 11">
            <a:extLst>
              <a:ext uri="{FF2B5EF4-FFF2-40B4-BE49-F238E27FC236}">
                <a16:creationId xmlns:a16="http://schemas.microsoft.com/office/drawing/2014/main" xmlns=""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xmlns=""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2184733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关键词解释）">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9" name="标题 11">
            <a:extLst>
              <a:ext uri="{FF2B5EF4-FFF2-40B4-BE49-F238E27FC236}">
                <a16:creationId xmlns:a16="http://schemas.microsoft.com/office/drawing/2014/main" xmlns=""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xmlns=""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
        <p:nvSpPr>
          <p:cNvPr id="6" name="Content Placeholder 2">
            <a:extLst>
              <a:ext uri="{FF2B5EF4-FFF2-40B4-BE49-F238E27FC236}">
                <a16:creationId xmlns:a16="http://schemas.microsoft.com/office/drawing/2014/main" xmlns="" id="{DFAFBD20-E4BD-5B42-850B-439B54A0E11C}"/>
              </a:ext>
            </a:extLst>
          </p:cNvPr>
          <p:cNvSpPr>
            <a:spLocks noGrp="1"/>
          </p:cNvSpPr>
          <p:nvPr>
            <p:ph sz="half" idx="19" hasCustomPrompt="1"/>
          </p:nvPr>
        </p:nvSpPr>
        <p:spPr bwMode="gray">
          <a:xfrm>
            <a:off x="623392" y="1628800"/>
            <a:ext cx="2232248" cy="576064"/>
          </a:xfrm>
          <a:prstGeom prst="rect">
            <a:avLst/>
          </a:prstGeom>
        </p:spPr>
        <p:txBody>
          <a:bodyPr lIns="0" tIns="0" rIns="0" bIns="0"/>
          <a:lstStyle>
            <a:lvl1pPr marL="0" indent="0">
              <a:lnSpc>
                <a:spcPct val="90000"/>
              </a:lnSpc>
              <a:spcBef>
                <a:spcPts val="500"/>
              </a:spcBef>
              <a:buClrTx/>
              <a:buFont typeface="Arial" panose="020B0604020202020204" pitchFamily="34" charset="0"/>
              <a:buNone/>
              <a:defRPr sz="2000" b="0" i="0">
                <a:solidFill>
                  <a:srgbClr val="00B1AD"/>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关键词</a:t>
            </a:r>
            <a:endParaRPr lang="en-US" dirty="0"/>
          </a:p>
        </p:txBody>
      </p:sp>
      <p:sp>
        <p:nvSpPr>
          <p:cNvPr id="7" name="Content Placeholder 2">
            <a:extLst>
              <a:ext uri="{FF2B5EF4-FFF2-40B4-BE49-F238E27FC236}">
                <a16:creationId xmlns:a16="http://schemas.microsoft.com/office/drawing/2014/main" xmlns="" id="{D738E2FA-A30E-7343-8975-CD8DE8A68C70}"/>
              </a:ext>
            </a:extLst>
          </p:cNvPr>
          <p:cNvSpPr>
            <a:spLocks noGrp="1"/>
          </p:cNvSpPr>
          <p:nvPr>
            <p:ph sz="half" idx="20" hasCustomPrompt="1"/>
          </p:nvPr>
        </p:nvSpPr>
        <p:spPr bwMode="gray">
          <a:xfrm>
            <a:off x="623392" y="2492896"/>
            <a:ext cx="5112567" cy="3744416"/>
          </a:xfrm>
          <a:prstGeom prst="rect">
            <a:avLst/>
          </a:prstGeom>
        </p:spPr>
        <p:txBody>
          <a:bodyPr lIns="0" tIns="0" rIns="0" bIns="0"/>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200" b="0" i="0">
                <a:solidFill>
                  <a:srgbClr val="505050"/>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light</a:t>
            </a:r>
            <a:r>
              <a:rPr lang="zh-CN" altLang="en-US" dirty="0"/>
              <a:t> </a:t>
            </a:r>
            <a:r>
              <a:rPr lang="en-US" altLang="zh-CN" dirty="0"/>
              <a:t>12</a:t>
            </a:r>
            <a:r>
              <a:rPr lang="zh-CN" altLang="en-US" dirty="0"/>
              <a:t>号字体</a:t>
            </a:r>
            <a:endParaRPr lang="en-US" altLang="zh-CN" dirty="0"/>
          </a:p>
          <a:p>
            <a:pPr lvl="0"/>
            <a:endParaRPr lang="en-US" dirty="0"/>
          </a:p>
        </p:txBody>
      </p:sp>
      <p:sp>
        <p:nvSpPr>
          <p:cNvPr id="8" name="Content Placeholder 2">
            <a:extLst>
              <a:ext uri="{FF2B5EF4-FFF2-40B4-BE49-F238E27FC236}">
                <a16:creationId xmlns:a16="http://schemas.microsoft.com/office/drawing/2014/main" xmlns="" id="{60F017F4-C144-754C-8730-C95D98526D43}"/>
              </a:ext>
            </a:extLst>
          </p:cNvPr>
          <p:cNvSpPr>
            <a:spLocks noGrp="1"/>
          </p:cNvSpPr>
          <p:nvPr>
            <p:ph sz="half" idx="21" hasCustomPrompt="1"/>
          </p:nvPr>
        </p:nvSpPr>
        <p:spPr bwMode="gray">
          <a:xfrm>
            <a:off x="6082561" y="1628800"/>
            <a:ext cx="2232248" cy="576064"/>
          </a:xfrm>
          <a:prstGeom prst="rect">
            <a:avLst/>
          </a:prstGeom>
        </p:spPr>
        <p:txBody>
          <a:bodyPr lIns="0" tIns="0" rIns="0" bIns="0"/>
          <a:lstStyle>
            <a:lvl1pPr marL="0" indent="0">
              <a:lnSpc>
                <a:spcPct val="90000"/>
              </a:lnSpc>
              <a:spcBef>
                <a:spcPts val="500"/>
              </a:spcBef>
              <a:buClrTx/>
              <a:buFont typeface="Arial" panose="020B0604020202020204" pitchFamily="34" charset="0"/>
              <a:buNone/>
              <a:defRPr sz="2000" b="0" i="0">
                <a:solidFill>
                  <a:srgbClr val="00B1AD"/>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关键词</a:t>
            </a:r>
            <a:endParaRPr lang="en-US" dirty="0"/>
          </a:p>
        </p:txBody>
      </p:sp>
      <p:sp>
        <p:nvSpPr>
          <p:cNvPr id="11" name="Content Placeholder 2">
            <a:extLst>
              <a:ext uri="{FF2B5EF4-FFF2-40B4-BE49-F238E27FC236}">
                <a16:creationId xmlns:a16="http://schemas.microsoft.com/office/drawing/2014/main" xmlns="" id="{563744B8-25D2-E341-8640-D08CB619775A}"/>
              </a:ext>
            </a:extLst>
          </p:cNvPr>
          <p:cNvSpPr>
            <a:spLocks noGrp="1"/>
          </p:cNvSpPr>
          <p:nvPr>
            <p:ph sz="half" idx="22" hasCustomPrompt="1"/>
          </p:nvPr>
        </p:nvSpPr>
        <p:spPr bwMode="gray">
          <a:xfrm>
            <a:off x="6093677" y="2492896"/>
            <a:ext cx="5229706" cy="3744416"/>
          </a:xfrm>
          <a:prstGeom prst="rect">
            <a:avLst/>
          </a:prstGeom>
        </p:spPr>
        <p:txBody>
          <a:bodyPr lIns="0" tIns="0" rIns="0" bIns="0"/>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200" b="0" i="0">
                <a:solidFill>
                  <a:srgbClr val="505050"/>
                </a:solidFill>
                <a:latin typeface="Microsoft YaHei" panose="020B0503020204020204" pitchFamily="34" charset="-122"/>
                <a:ea typeface="Microsoft YaHei" panose="020B0503020204020204"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light</a:t>
            </a:r>
            <a:r>
              <a:rPr lang="zh-CN" altLang="en-US" dirty="0"/>
              <a:t> </a:t>
            </a:r>
            <a:r>
              <a:rPr lang="en-US" altLang="zh-CN" dirty="0"/>
              <a:t>12</a:t>
            </a:r>
            <a:r>
              <a:rPr lang="zh-CN" altLang="en-US" dirty="0"/>
              <a:t>号字体</a:t>
            </a:r>
            <a:endParaRPr lang="en-US" altLang="zh-CN" dirty="0"/>
          </a:p>
        </p:txBody>
      </p:sp>
    </p:spTree>
    <p:extLst>
      <p:ext uri="{BB962C8B-B14F-4D97-AF65-F5344CB8AC3E}">
        <p14:creationId xmlns:p14="http://schemas.microsoft.com/office/powerpoint/2010/main" val="4076250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双文本）">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Content Placeholder 2">
            <a:extLst>
              <a:ext uri="{FF2B5EF4-FFF2-40B4-BE49-F238E27FC236}">
                <a16:creationId xmlns:a16="http://schemas.microsoft.com/office/drawing/2014/main" xmlns="" id="{9873418D-11A1-3F44-B8BE-1E9692368918}"/>
              </a:ext>
            </a:extLst>
          </p:cNvPr>
          <p:cNvSpPr>
            <a:spLocks noGrp="1"/>
          </p:cNvSpPr>
          <p:nvPr>
            <p:ph sz="half" idx="19" hasCustomPrompt="1"/>
          </p:nvPr>
        </p:nvSpPr>
        <p:spPr bwMode="gray">
          <a:xfrm>
            <a:off x="623392" y="1628800"/>
            <a:ext cx="5256583"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6" name="Content Placeholder 2">
            <a:extLst>
              <a:ext uri="{FF2B5EF4-FFF2-40B4-BE49-F238E27FC236}">
                <a16:creationId xmlns:a16="http://schemas.microsoft.com/office/drawing/2014/main" xmlns="" id="{9280A846-F1B6-F041-96AF-C75E7A02AAA0}"/>
              </a:ext>
            </a:extLst>
          </p:cNvPr>
          <p:cNvSpPr>
            <a:spLocks noGrp="1"/>
          </p:cNvSpPr>
          <p:nvPr>
            <p:ph sz="half" idx="20" hasCustomPrompt="1"/>
          </p:nvPr>
        </p:nvSpPr>
        <p:spPr bwMode="gray">
          <a:xfrm>
            <a:off x="6312024" y="1628800"/>
            <a:ext cx="5178467"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9" name="标题 11">
            <a:extLst>
              <a:ext uri="{FF2B5EF4-FFF2-40B4-BE49-F238E27FC236}">
                <a16:creationId xmlns:a16="http://schemas.microsoft.com/office/drawing/2014/main" xmlns=""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xmlns=""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518617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三文本）">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xmlns=""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xmlns=""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7" name="Content Placeholder 2">
            <a:extLst>
              <a:ext uri="{FF2B5EF4-FFF2-40B4-BE49-F238E27FC236}">
                <a16:creationId xmlns:a16="http://schemas.microsoft.com/office/drawing/2014/main" xmlns="" id="{9873418D-11A1-3F44-B8BE-1E9692368918}"/>
              </a:ext>
            </a:extLst>
          </p:cNvPr>
          <p:cNvSpPr>
            <a:spLocks noGrp="1"/>
          </p:cNvSpPr>
          <p:nvPr>
            <p:ph sz="half" idx="19" hasCustomPrompt="1"/>
          </p:nvPr>
        </p:nvSpPr>
        <p:spPr bwMode="gray">
          <a:xfrm>
            <a:off x="623393" y="1628800"/>
            <a:ext cx="3312368"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6" name="Content Placeholder 2">
            <a:extLst>
              <a:ext uri="{FF2B5EF4-FFF2-40B4-BE49-F238E27FC236}">
                <a16:creationId xmlns:a16="http://schemas.microsoft.com/office/drawing/2014/main" xmlns="" id="{9280A846-F1B6-F041-96AF-C75E7A02AAA0}"/>
              </a:ext>
            </a:extLst>
          </p:cNvPr>
          <p:cNvSpPr>
            <a:spLocks noGrp="1"/>
          </p:cNvSpPr>
          <p:nvPr>
            <p:ph sz="half" idx="20" hasCustomPrompt="1"/>
          </p:nvPr>
        </p:nvSpPr>
        <p:spPr bwMode="gray">
          <a:xfrm>
            <a:off x="4426378" y="1628800"/>
            <a:ext cx="3312368"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8" name="Content Placeholder 2">
            <a:extLst>
              <a:ext uri="{FF2B5EF4-FFF2-40B4-BE49-F238E27FC236}">
                <a16:creationId xmlns:a16="http://schemas.microsoft.com/office/drawing/2014/main" xmlns="" id="{14D2EFB6-1D4B-E048-A095-33993EBD606A}"/>
              </a:ext>
            </a:extLst>
          </p:cNvPr>
          <p:cNvSpPr>
            <a:spLocks noGrp="1"/>
          </p:cNvSpPr>
          <p:nvPr>
            <p:ph sz="half" idx="21" hasCustomPrompt="1"/>
          </p:nvPr>
        </p:nvSpPr>
        <p:spPr bwMode="gray">
          <a:xfrm>
            <a:off x="8229362" y="1628800"/>
            <a:ext cx="3312368"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nSpc>
                <a:spcPct val="90000"/>
              </a:lnSpc>
              <a:spcBef>
                <a:spcPts val="500"/>
              </a:spcBef>
              <a:buClrTx/>
              <a:buFont typeface="Arial"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9" name="标题 11">
            <a:extLst>
              <a:ext uri="{FF2B5EF4-FFF2-40B4-BE49-F238E27FC236}">
                <a16:creationId xmlns:a16="http://schemas.microsoft.com/office/drawing/2014/main" xmlns="" id="{075A2FA9-C5D2-A34D-AD5D-CE1729620752}"/>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xmlns="" id="{40A77D42-A187-434F-B753-590D1B4BC27D}"/>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260501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尾页白色版">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E0643BF1-FA88-5143-9CB2-1EE09B68AA60}"/>
              </a:ext>
            </a:extLst>
          </p:cNvPr>
          <p:cNvPicPr>
            <a:picLocks noChangeAspect="1"/>
          </p:cNvPicPr>
          <p:nvPr userDrawn="1"/>
        </p:nvPicPr>
        <p:blipFill>
          <a:blip r:embed="rId2"/>
          <a:stretch>
            <a:fillRect/>
          </a:stretch>
        </p:blipFill>
        <p:spPr>
          <a:xfrm>
            <a:off x="9912424" y="5121274"/>
            <a:ext cx="1708118" cy="1708118"/>
          </a:xfrm>
          <a:prstGeom prst="rect">
            <a:avLst/>
          </a:prstGeom>
        </p:spPr>
      </p:pic>
      <p:sp>
        <p:nvSpPr>
          <p:cNvPr id="24" name="标题 11">
            <a:extLst>
              <a:ext uri="{FF2B5EF4-FFF2-40B4-BE49-F238E27FC236}">
                <a16:creationId xmlns:a16="http://schemas.microsoft.com/office/drawing/2014/main" xmlns="" id="{19AE0947-1FE0-ED4C-8BD3-79CE65951889}"/>
              </a:ext>
            </a:extLst>
          </p:cNvPr>
          <p:cNvSpPr>
            <a:spLocks noGrp="1"/>
          </p:cNvSpPr>
          <p:nvPr>
            <p:ph type="title" hasCustomPrompt="1"/>
          </p:nvPr>
        </p:nvSpPr>
        <p:spPr>
          <a:xfrm>
            <a:off x="623392" y="1916832"/>
            <a:ext cx="4320480" cy="970385"/>
          </a:xfrm>
          <a:prstGeom prst="rect">
            <a:avLst/>
          </a:prstGeom>
        </p:spPr>
        <p:txBody>
          <a:bodyPr/>
          <a:lstStyle>
            <a:lvl1pPr>
              <a:lnSpc>
                <a:spcPts val="8000"/>
              </a:lnSpc>
              <a:defRPr sz="6000" b="0" i="0">
                <a:solidFill>
                  <a:srgbClr val="505050"/>
                </a:solidFill>
                <a:latin typeface="Microsoft YaHei Light" panose="020B0502040204020203" pitchFamily="34" charset="-122"/>
                <a:ea typeface="Microsoft YaHei Light" panose="020B0502040204020203" pitchFamily="34" charset="-122"/>
              </a:defRPr>
            </a:lvl1pPr>
          </a:lstStyle>
          <a:p>
            <a:r>
              <a:rPr kumimoji="1" lang="en-US" altLang="zh-CN" dirty="0"/>
              <a:t>Thanks.</a:t>
            </a:r>
            <a:endParaRPr kumimoji="1" lang="zh-CN" altLang="en-US" dirty="0"/>
          </a:p>
        </p:txBody>
      </p:sp>
      <p:sp>
        <p:nvSpPr>
          <p:cNvPr id="25" name="标题 11">
            <a:extLst>
              <a:ext uri="{FF2B5EF4-FFF2-40B4-BE49-F238E27FC236}">
                <a16:creationId xmlns:a16="http://schemas.microsoft.com/office/drawing/2014/main" xmlns="" id="{DEEC440E-4434-0343-A7EA-359EFF032B64}"/>
              </a:ext>
            </a:extLst>
          </p:cNvPr>
          <p:cNvSpPr txBox="1">
            <a:spLocks/>
          </p:cNvSpPr>
          <p:nvPr userDrawn="1"/>
        </p:nvSpPr>
        <p:spPr>
          <a:xfrm>
            <a:off x="623392" y="2564904"/>
            <a:ext cx="4534138" cy="901823"/>
          </a:xfrm>
          <a:prstGeom prst="rect">
            <a:avLst/>
          </a:prstGeom>
        </p:spPr>
        <p:txBody>
          <a:bodyPr/>
          <a:lstStyle>
            <a:lvl1pPr algn="l" defTabSz="914400" rtl="0" eaLnBrk="1" latinLnBrk="0" hangingPunct="1">
              <a:lnSpc>
                <a:spcPts val="8000"/>
              </a:lnSpc>
              <a:spcBef>
                <a:spcPct val="0"/>
              </a:spcBef>
              <a:buNone/>
              <a:defRPr sz="10000" b="0" i="0" kern="1200">
                <a:solidFill>
                  <a:srgbClr val="505050"/>
                </a:solidFill>
                <a:latin typeface="Microsoft YaHei Light" panose="020B0502040204020203" pitchFamily="34" charset="-122"/>
                <a:ea typeface="Microsoft YaHei Light" panose="020B0502040204020203" pitchFamily="34" charset="-122"/>
                <a:cs typeface="+mj-cs"/>
              </a:defRPr>
            </a:lvl1pPr>
          </a:lstStyle>
          <a:p>
            <a:r>
              <a:rPr kumimoji="1" lang="en-US" altLang="zh-CN" sz="2800" dirty="0">
                <a:solidFill>
                  <a:srgbClr val="00B1AD"/>
                </a:solidFill>
              </a:rPr>
              <a:t>AI</a:t>
            </a:r>
            <a:r>
              <a:rPr kumimoji="1" lang="zh-CN" altLang="en-US" sz="2800" dirty="0">
                <a:solidFill>
                  <a:srgbClr val="00B1AD"/>
                </a:solidFill>
              </a:rPr>
              <a:t> </a:t>
            </a:r>
            <a:r>
              <a:rPr kumimoji="1" lang="en-US" altLang="zh-CN" sz="2800" dirty="0">
                <a:solidFill>
                  <a:srgbClr val="00B1AD"/>
                </a:solidFill>
              </a:rPr>
              <a:t>for</a:t>
            </a:r>
            <a:r>
              <a:rPr kumimoji="1" lang="zh-CN" altLang="en-US" sz="2800" dirty="0">
                <a:solidFill>
                  <a:srgbClr val="00B1AD"/>
                </a:solidFill>
              </a:rPr>
              <a:t> </a:t>
            </a:r>
            <a:r>
              <a:rPr kumimoji="1" lang="en-US" altLang="zh-CN" sz="2800" dirty="0">
                <a:solidFill>
                  <a:srgbClr val="00B1AD"/>
                </a:solidFill>
              </a:rPr>
              <a:t>everyone.</a:t>
            </a:r>
            <a:endParaRPr kumimoji="1" lang="zh-CN" altLang="en-US" sz="2800" dirty="0">
              <a:solidFill>
                <a:srgbClr val="00B1AD"/>
              </a:solidFill>
            </a:endParaRPr>
          </a:p>
        </p:txBody>
      </p:sp>
      <p:sp>
        <p:nvSpPr>
          <p:cNvPr id="26" name="标题 11">
            <a:extLst>
              <a:ext uri="{FF2B5EF4-FFF2-40B4-BE49-F238E27FC236}">
                <a16:creationId xmlns:a16="http://schemas.microsoft.com/office/drawing/2014/main" xmlns="" id="{C29D9AC3-73EF-074E-BA00-72DD80F1CA42}"/>
              </a:ext>
            </a:extLst>
          </p:cNvPr>
          <p:cNvSpPr txBox="1">
            <a:spLocks/>
          </p:cNvSpPr>
          <p:nvPr userDrawn="1"/>
        </p:nvSpPr>
        <p:spPr>
          <a:xfrm>
            <a:off x="8760296" y="624670"/>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sp>
        <p:nvSpPr>
          <p:cNvPr id="28" name="标题 11">
            <a:extLst>
              <a:ext uri="{FF2B5EF4-FFF2-40B4-BE49-F238E27FC236}">
                <a16:creationId xmlns:a16="http://schemas.microsoft.com/office/drawing/2014/main" xmlns="" id="{A59649F4-678C-514F-B492-DCC77832388C}"/>
              </a:ext>
            </a:extLst>
          </p:cNvPr>
          <p:cNvSpPr txBox="1">
            <a:spLocks/>
          </p:cNvSpPr>
          <p:nvPr userDrawn="1"/>
        </p:nvSpPr>
        <p:spPr>
          <a:xfrm>
            <a:off x="623392" y="5546310"/>
            <a:ext cx="1924142" cy="994591"/>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北京总部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北京市海淀区上地东路</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35</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号颐泉汇</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C</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座写字楼</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303</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室</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
        <p:nvSpPr>
          <p:cNvPr id="29" name="矩形 28">
            <a:extLst>
              <a:ext uri="{FF2B5EF4-FFF2-40B4-BE49-F238E27FC236}">
                <a16:creationId xmlns:a16="http://schemas.microsoft.com/office/drawing/2014/main" xmlns="" id="{FE66A390-C4A0-354E-9DC6-2F612E10DD02}"/>
              </a:ext>
            </a:extLst>
          </p:cNvPr>
          <p:cNvSpPr/>
          <p:nvPr userDrawn="1"/>
        </p:nvSpPr>
        <p:spPr>
          <a:xfrm>
            <a:off x="3359696" y="5546310"/>
            <a:ext cx="2016224" cy="1036566"/>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上海总部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上海市浦东新区浦东南路</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855</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号世界广场</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27</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楼</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CD</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座</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p:txBody>
      </p:sp>
      <p:sp>
        <p:nvSpPr>
          <p:cNvPr id="30" name="矩形 29">
            <a:extLst>
              <a:ext uri="{FF2B5EF4-FFF2-40B4-BE49-F238E27FC236}">
                <a16:creationId xmlns:a16="http://schemas.microsoft.com/office/drawing/2014/main" xmlns="" id="{B6BF232C-C075-9544-9B5D-E9DAC9F9C014}"/>
              </a:ext>
            </a:extLst>
          </p:cNvPr>
          <p:cNvSpPr/>
          <p:nvPr userDrawn="1"/>
        </p:nvSpPr>
        <p:spPr>
          <a:xfrm>
            <a:off x="6096000" y="5551571"/>
            <a:ext cx="2088232" cy="65261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深圳总部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深圳市南山区粤海街道高新南九道深圳湾科技生态园二区</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6</a:t>
            </a: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栋</a:t>
            </a: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rPr>
              <a:t>502A</a:t>
            </a:r>
          </a:p>
        </p:txBody>
      </p:sp>
      <p:sp>
        <p:nvSpPr>
          <p:cNvPr id="31" name="标题 11">
            <a:extLst>
              <a:ext uri="{FF2B5EF4-FFF2-40B4-BE49-F238E27FC236}">
                <a16:creationId xmlns:a16="http://schemas.microsoft.com/office/drawing/2014/main" xmlns="" id="{1EE07358-114D-0C46-8227-67E3C9FA3971}"/>
              </a:ext>
            </a:extLst>
          </p:cNvPr>
          <p:cNvSpPr txBox="1">
            <a:spLocks/>
          </p:cNvSpPr>
          <p:nvPr userDrawn="1"/>
        </p:nvSpPr>
        <p:spPr>
          <a:xfrm>
            <a:off x="623392"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商务咨询</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Light" panose="020B0502040204020203" pitchFamily="34" charset="-122"/>
                <a:ea typeface="Microsoft YaHei Light" panose="020B0502040204020203" pitchFamily="34" charset="-122"/>
                <a:cs typeface="+mj-cs"/>
              </a:rPr>
              <a:t>contact@4paradigm.com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
        <p:nvSpPr>
          <p:cNvPr id="32" name="标题 11">
            <a:extLst>
              <a:ext uri="{FF2B5EF4-FFF2-40B4-BE49-F238E27FC236}">
                <a16:creationId xmlns:a16="http://schemas.microsoft.com/office/drawing/2014/main" xmlns="" id="{8F9F8ABD-F024-694E-990D-921CD4B09CF0}"/>
              </a:ext>
            </a:extLst>
          </p:cNvPr>
          <p:cNvSpPr txBox="1">
            <a:spLocks/>
          </p:cNvSpPr>
          <p:nvPr userDrawn="1"/>
        </p:nvSpPr>
        <p:spPr>
          <a:xfrm>
            <a:off x="3352738"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rPr>
              <a:t>TEL</a:t>
            </a: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Light" panose="020B0502040204020203" pitchFamily="34" charset="-122"/>
                <a:ea typeface="Microsoft YaHei Light" panose="020B0502040204020203" pitchFamily="34" charset="-122"/>
                <a:cs typeface="+mj-cs"/>
              </a:rPr>
              <a:t>010-8278-0800</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
        <p:nvSpPr>
          <p:cNvPr id="33" name="标题 11">
            <a:extLst>
              <a:ext uri="{FF2B5EF4-FFF2-40B4-BE49-F238E27FC236}">
                <a16:creationId xmlns:a16="http://schemas.microsoft.com/office/drawing/2014/main" xmlns="" id="{54FF43D8-ABDF-2A42-BBED-81EFC2CD0C5D}"/>
              </a:ext>
            </a:extLst>
          </p:cNvPr>
          <p:cNvSpPr txBox="1">
            <a:spLocks/>
          </p:cNvSpPr>
          <p:nvPr userDrawn="1"/>
        </p:nvSpPr>
        <p:spPr>
          <a:xfrm>
            <a:off x="6082083"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媒体合作</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Light" panose="020B0502040204020203" pitchFamily="34" charset="-122"/>
                <a:ea typeface="Microsoft YaHei Light" panose="020B0502040204020203" pitchFamily="34" charset="-122"/>
                <a:cs typeface="+mj-cs"/>
              </a:rPr>
              <a:t>pr@4paradigm.com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rgbClr val="505050"/>
              </a:solidFill>
              <a:latin typeface="+mn-lt"/>
              <a:ea typeface="Microsoft YaHei Light" panose="020B0502040204020203" pitchFamily="34" charset="-122"/>
            </a:endParaRPr>
          </a:p>
        </p:txBody>
      </p:sp>
    </p:spTree>
    <p:extLst>
      <p:ext uri="{BB962C8B-B14F-4D97-AF65-F5344CB8AC3E}">
        <p14:creationId xmlns:p14="http://schemas.microsoft.com/office/powerpoint/2010/main" val="55381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白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xmlns="" id="{FD318D70-7183-3D46-9296-90366A6AE96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r>
              <a:rPr kumimoji="1" lang="en-US" altLang="zh-CN" dirty="0"/>
              <a:t/>
            </a:r>
            <a:br>
              <a:rPr kumimoji="1" lang="en-US" altLang="zh-CN" dirty="0"/>
            </a:br>
            <a:r>
              <a:rPr kumimoji="1" lang="en-US" altLang="zh-CN" dirty="0"/>
              <a:t>PPT</a:t>
            </a:r>
            <a:r>
              <a:rPr kumimoji="1" lang="zh-CN" altLang="en-US" dirty="0"/>
              <a:t>文档设计</a:t>
            </a:r>
            <a:r>
              <a:rPr kumimoji="1" lang="en-US" altLang="zh-CN" dirty="0"/>
              <a:t/>
            </a:r>
            <a:br>
              <a:rPr kumimoji="1" lang="en-US" altLang="zh-CN" dirty="0"/>
            </a:br>
            <a:r>
              <a:rPr kumimoji="1" lang="zh-CN" altLang="en-US" dirty="0"/>
              <a:t>范例</a:t>
            </a:r>
          </a:p>
        </p:txBody>
      </p:sp>
      <p:sp>
        <p:nvSpPr>
          <p:cNvPr id="14" name="标题 11">
            <a:extLst>
              <a:ext uri="{FF2B5EF4-FFF2-40B4-BE49-F238E27FC236}">
                <a16:creationId xmlns:a16="http://schemas.microsoft.com/office/drawing/2014/main" xmlns="" id="{8EC9B65B-1ADE-3243-A484-5BABEE8DB599}"/>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18" name="图片 17">
            <a:extLst>
              <a:ext uri="{FF2B5EF4-FFF2-40B4-BE49-F238E27FC236}">
                <a16:creationId xmlns:a16="http://schemas.microsoft.com/office/drawing/2014/main" xmlns="" id="{4E031CA5-7D4C-C843-991D-17E387464C2F}"/>
              </a:ext>
            </a:extLst>
          </p:cNvPr>
          <p:cNvPicPr>
            <a:picLocks noChangeAspect="1"/>
          </p:cNvPicPr>
          <p:nvPr userDrawn="1"/>
        </p:nvPicPr>
        <p:blipFill>
          <a:blip r:embed="rId3"/>
          <a:stretch>
            <a:fillRect/>
          </a:stretch>
        </p:blipFill>
        <p:spPr>
          <a:xfrm>
            <a:off x="9912424" y="5121274"/>
            <a:ext cx="1708118" cy="1708118"/>
          </a:xfrm>
          <a:prstGeom prst="rect">
            <a:avLst/>
          </a:prstGeom>
        </p:spPr>
      </p:pic>
      <p:sp>
        <p:nvSpPr>
          <p:cNvPr id="25" name="内容占位符 24">
            <a:extLst>
              <a:ext uri="{FF2B5EF4-FFF2-40B4-BE49-F238E27FC236}">
                <a16:creationId xmlns:a16="http://schemas.microsoft.com/office/drawing/2014/main" xmlns="" id="{6BC93F14-0E65-FB4B-95C2-6A59C77B78C5}"/>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29" name="文本占位符 28">
            <a:extLst>
              <a:ext uri="{FF2B5EF4-FFF2-40B4-BE49-F238E27FC236}">
                <a16:creationId xmlns:a16="http://schemas.microsoft.com/office/drawing/2014/main" xmlns="" id="{CC0C3185-3521-DE42-9707-C2A0A34BFAB8}"/>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1191543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尾页深灰色版">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标题 11">
            <a:extLst>
              <a:ext uri="{FF2B5EF4-FFF2-40B4-BE49-F238E27FC236}">
                <a16:creationId xmlns:a16="http://schemas.microsoft.com/office/drawing/2014/main" xmlns="" id="{5F074141-DC2D-2D4A-8FAB-0ACD14F8F81C}"/>
              </a:ext>
            </a:extLst>
          </p:cNvPr>
          <p:cNvSpPr>
            <a:spLocks noGrp="1"/>
          </p:cNvSpPr>
          <p:nvPr>
            <p:ph type="title" hasCustomPrompt="1"/>
          </p:nvPr>
        </p:nvSpPr>
        <p:spPr>
          <a:xfrm>
            <a:off x="623392" y="1916832"/>
            <a:ext cx="4320480" cy="970385"/>
          </a:xfrm>
          <a:prstGeom prst="rect">
            <a:avLst/>
          </a:prstGeom>
        </p:spPr>
        <p:txBody>
          <a:bodyPr/>
          <a:lstStyle>
            <a:lvl1pPr>
              <a:lnSpc>
                <a:spcPts val="8000"/>
              </a:lnSpc>
              <a:defRPr sz="6000" b="0" i="0">
                <a:solidFill>
                  <a:schemeClr val="bg1"/>
                </a:solidFill>
                <a:latin typeface="Microsoft YaHei Light" panose="020B0502040204020203" pitchFamily="34" charset="-122"/>
                <a:ea typeface="Microsoft YaHei Light" panose="020B0502040204020203" pitchFamily="34" charset="-122"/>
              </a:defRPr>
            </a:lvl1pPr>
          </a:lstStyle>
          <a:p>
            <a:r>
              <a:rPr kumimoji="1" lang="en-US" altLang="zh-CN" dirty="0"/>
              <a:t>Thanks.</a:t>
            </a:r>
            <a:endParaRPr kumimoji="1" lang="zh-CN" altLang="en-US" dirty="0"/>
          </a:p>
        </p:txBody>
      </p:sp>
      <p:sp>
        <p:nvSpPr>
          <p:cNvPr id="11" name="标题 11">
            <a:extLst>
              <a:ext uri="{FF2B5EF4-FFF2-40B4-BE49-F238E27FC236}">
                <a16:creationId xmlns:a16="http://schemas.microsoft.com/office/drawing/2014/main" xmlns="" id="{8D99D6D9-2536-3540-9138-07C559AD8447}"/>
              </a:ext>
            </a:extLst>
          </p:cNvPr>
          <p:cNvSpPr txBox="1">
            <a:spLocks/>
          </p:cNvSpPr>
          <p:nvPr userDrawn="1"/>
        </p:nvSpPr>
        <p:spPr>
          <a:xfrm>
            <a:off x="623392" y="2564904"/>
            <a:ext cx="4534138" cy="901823"/>
          </a:xfrm>
          <a:prstGeom prst="rect">
            <a:avLst/>
          </a:prstGeom>
        </p:spPr>
        <p:txBody>
          <a:bodyPr/>
          <a:lstStyle>
            <a:lvl1pPr algn="l" defTabSz="914400" rtl="0" eaLnBrk="1" latinLnBrk="0" hangingPunct="1">
              <a:lnSpc>
                <a:spcPts val="8000"/>
              </a:lnSpc>
              <a:spcBef>
                <a:spcPct val="0"/>
              </a:spcBef>
              <a:buNone/>
              <a:defRPr sz="10000" b="0" i="0" kern="1200">
                <a:solidFill>
                  <a:srgbClr val="505050"/>
                </a:solidFill>
                <a:latin typeface="Microsoft YaHei Light" panose="020B0502040204020203" pitchFamily="34" charset="-122"/>
                <a:ea typeface="Microsoft YaHei Light" panose="020B0502040204020203" pitchFamily="34" charset="-122"/>
                <a:cs typeface="+mj-cs"/>
              </a:defRPr>
            </a:lvl1pPr>
          </a:lstStyle>
          <a:p>
            <a:r>
              <a:rPr kumimoji="1" lang="en-US" altLang="zh-CN" sz="2800" dirty="0">
                <a:solidFill>
                  <a:srgbClr val="10ADAD"/>
                </a:solidFill>
              </a:rPr>
              <a:t>AI</a:t>
            </a:r>
            <a:r>
              <a:rPr kumimoji="1" lang="zh-CN" altLang="en-US" sz="2800" dirty="0">
                <a:solidFill>
                  <a:srgbClr val="10ADAD"/>
                </a:solidFill>
              </a:rPr>
              <a:t> </a:t>
            </a:r>
            <a:r>
              <a:rPr kumimoji="1" lang="en-US" altLang="zh-CN" sz="2800" dirty="0">
                <a:solidFill>
                  <a:srgbClr val="10ADAD"/>
                </a:solidFill>
              </a:rPr>
              <a:t>for</a:t>
            </a:r>
            <a:r>
              <a:rPr kumimoji="1" lang="zh-CN" altLang="en-US" sz="2800" dirty="0">
                <a:solidFill>
                  <a:srgbClr val="10ADAD"/>
                </a:solidFill>
              </a:rPr>
              <a:t> </a:t>
            </a:r>
            <a:r>
              <a:rPr kumimoji="1" lang="en-US" altLang="zh-CN" sz="2800" dirty="0">
                <a:solidFill>
                  <a:srgbClr val="10ADAD"/>
                </a:solidFill>
              </a:rPr>
              <a:t>everyone.</a:t>
            </a:r>
            <a:endParaRPr kumimoji="1" lang="zh-CN" altLang="en-US" sz="2800" dirty="0">
              <a:solidFill>
                <a:srgbClr val="10ADAD"/>
              </a:solidFill>
            </a:endParaRPr>
          </a:p>
        </p:txBody>
      </p:sp>
      <p:sp>
        <p:nvSpPr>
          <p:cNvPr id="12" name="标题 11">
            <a:extLst>
              <a:ext uri="{FF2B5EF4-FFF2-40B4-BE49-F238E27FC236}">
                <a16:creationId xmlns:a16="http://schemas.microsoft.com/office/drawing/2014/main" xmlns="" id="{EC2DD48A-85E6-F744-898A-C7F421577CEA}"/>
              </a:ext>
            </a:extLst>
          </p:cNvPr>
          <p:cNvSpPr txBox="1">
            <a:spLocks/>
          </p:cNvSpPr>
          <p:nvPr userDrawn="1"/>
        </p:nvSpPr>
        <p:spPr>
          <a:xfrm>
            <a:off x="8760296" y="624670"/>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lumMod val="85000"/>
                  </a:schemeClr>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bg1">
                    <a:lumMod val="85000"/>
                  </a:schemeClr>
                </a:solidFill>
                <a:latin typeface="+mn-lt"/>
                <a:ea typeface="Microsoft YaHei Light" panose="020B0502040204020203" pitchFamily="34" charset="-122"/>
              </a:rPr>
              <a:t>Copyright ©201</a:t>
            </a:r>
            <a:r>
              <a:rPr kumimoji="1" lang="en-US" altLang="zh-CN" sz="1000" b="0" i="0" dirty="0">
                <a:solidFill>
                  <a:schemeClr val="bg1">
                    <a:lumMod val="85000"/>
                  </a:schemeClr>
                </a:solidFill>
                <a:latin typeface="+mn-lt"/>
                <a:ea typeface="Microsoft YaHei Light" panose="020B0502040204020203" pitchFamily="34" charset="-122"/>
              </a:rPr>
              <a:t>8</a:t>
            </a:r>
            <a:r>
              <a:rPr kumimoji="1" lang="en" altLang="zh-CN" sz="1000" b="0" i="0" dirty="0">
                <a:solidFill>
                  <a:schemeClr val="bg1">
                    <a:lumMod val="85000"/>
                  </a:schemeClr>
                </a:solidFill>
                <a:latin typeface="+mn-lt"/>
                <a:ea typeface="Microsoft YaHei Light" panose="020B0502040204020203" pitchFamily="34" charset="-122"/>
              </a:rPr>
              <a:t> 4Paradigm All Rights Reserved</a:t>
            </a:r>
            <a:r>
              <a:rPr kumimoji="1" lang="en-US" altLang="zh-CN" sz="1000" b="0" i="0" dirty="0">
                <a:solidFill>
                  <a:schemeClr val="bg1">
                    <a:lumMod val="85000"/>
                  </a:schemeClr>
                </a:solidFill>
                <a:latin typeface="+mn-lt"/>
                <a:ea typeface="Microsoft YaHei Light" panose="020B0502040204020203" pitchFamily="34" charset="-122"/>
              </a:rPr>
              <a:t>.</a:t>
            </a:r>
            <a:endParaRPr kumimoji="1" lang="en" altLang="zh-CN" sz="1000" b="0" i="0" dirty="0">
              <a:solidFill>
                <a:schemeClr val="bg1">
                  <a:lumMod val="85000"/>
                </a:schemeClr>
              </a:solidFill>
              <a:latin typeface="+mn-lt"/>
              <a:ea typeface="Microsoft YaHei Light" panose="020B0502040204020203" pitchFamily="34" charset="-122"/>
            </a:endParaRPr>
          </a:p>
          <a:p>
            <a:pPr>
              <a:lnSpc>
                <a:spcPts val="1500"/>
              </a:lnSpc>
            </a:pPr>
            <a:endParaRPr kumimoji="1" lang="zh-CN" altLang="en-US" sz="1000" b="0" i="0" dirty="0">
              <a:solidFill>
                <a:schemeClr val="bg1">
                  <a:lumMod val="85000"/>
                </a:schemeClr>
              </a:solidFill>
              <a:latin typeface="+mn-lt"/>
              <a:ea typeface="Microsoft YaHei Light" panose="020B0502040204020203" pitchFamily="34" charset="-122"/>
            </a:endParaRPr>
          </a:p>
        </p:txBody>
      </p:sp>
      <p:pic>
        <p:nvPicPr>
          <p:cNvPr id="6" name="图片 8">
            <a:extLst>
              <a:ext uri="{FF2B5EF4-FFF2-40B4-BE49-F238E27FC236}">
                <a16:creationId xmlns:a16="http://schemas.microsoft.com/office/drawing/2014/main" xmlns="" id="{9E4951C9-7D3E-7142-B1E3-678126F67B8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912424" y="4767011"/>
            <a:ext cx="1708118" cy="2416644"/>
          </a:xfrm>
          <a:prstGeom prst="rect">
            <a:avLst/>
          </a:prstGeom>
        </p:spPr>
      </p:pic>
      <p:sp>
        <p:nvSpPr>
          <p:cNvPr id="7" name="标题 11">
            <a:extLst>
              <a:ext uri="{FF2B5EF4-FFF2-40B4-BE49-F238E27FC236}">
                <a16:creationId xmlns:a16="http://schemas.microsoft.com/office/drawing/2014/main" xmlns="" id="{B892F1B4-F0B5-7E47-953A-795CB1743E46}"/>
              </a:ext>
            </a:extLst>
          </p:cNvPr>
          <p:cNvSpPr txBox="1">
            <a:spLocks/>
          </p:cNvSpPr>
          <p:nvPr userDrawn="1"/>
        </p:nvSpPr>
        <p:spPr>
          <a:xfrm>
            <a:off x="623392" y="5546310"/>
            <a:ext cx="1924142" cy="994591"/>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北京总部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北京市海淀区上地东路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35</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号颐泉汇</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C</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座写字楼</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303</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室</a:t>
            </a: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2" name="矩形 1">
            <a:extLst>
              <a:ext uri="{FF2B5EF4-FFF2-40B4-BE49-F238E27FC236}">
                <a16:creationId xmlns:a16="http://schemas.microsoft.com/office/drawing/2014/main" xmlns="" id="{38087CBA-57A5-E449-AE77-CB211FBACBF0}"/>
              </a:ext>
            </a:extLst>
          </p:cNvPr>
          <p:cNvSpPr/>
          <p:nvPr userDrawn="1"/>
        </p:nvSpPr>
        <p:spPr>
          <a:xfrm>
            <a:off x="3359696" y="5546310"/>
            <a:ext cx="2016224" cy="84420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上海总部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zh-CN" sz="1000" b="0" i="0" kern="1200" dirty="0">
                <a:solidFill>
                  <a:schemeClr val="bg1"/>
                </a:solidFill>
                <a:latin typeface="Microsoft YaHei" panose="020B0503020204020204" pitchFamily="34" charset="-122"/>
                <a:ea typeface="Microsoft YaHei Light" panose="020B0502040204020203" pitchFamily="34" charset="-122"/>
                <a:cs typeface="+mn-cs"/>
              </a:rPr>
              <a:t>上海市浦东新区浦东南路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1111</a:t>
            </a:r>
            <a:r>
              <a:rPr kumimoji="1" lang="zh-CN" altLang="zh-CN" sz="1000" b="0" i="0" kern="1200" dirty="0">
                <a:solidFill>
                  <a:schemeClr val="bg1"/>
                </a:solidFill>
                <a:latin typeface="Microsoft YaHei" panose="020B0503020204020204" pitchFamily="34" charset="-122"/>
                <a:ea typeface="Microsoft YaHei Light" panose="020B0502040204020203" pitchFamily="34" charset="-122"/>
                <a:cs typeface="+mn-cs"/>
              </a:rPr>
              <a:t>号新世纪办公中心</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15F</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p:txBody>
      </p:sp>
      <p:sp>
        <p:nvSpPr>
          <p:cNvPr id="3" name="矩形 2">
            <a:extLst>
              <a:ext uri="{FF2B5EF4-FFF2-40B4-BE49-F238E27FC236}">
                <a16:creationId xmlns:a16="http://schemas.microsoft.com/office/drawing/2014/main" xmlns="" id="{BFF144E3-7042-AB41-9D4A-F677571B0368}"/>
              </a:ext>
            </a:extLst>
          </p:cNvPr>
          <p:cNvSpPr/>
          <p:nvPr userDrawn="1"/>
        </p:nvSpPr>
        <p:spPr>
          <a:xfrm>
            <a:off x="6096000" y="5551571"/>
            <a:ext cx="2088232" cy="65261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n-cs"/>
              </a:rPr>
              <a:t>深圳总部</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深圳市南山区粤海街道高新南九道深圳湾科技生态园二区</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6</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栋</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502A</a:t>
            </a:r>
          </a:p>
        </p:txBody>
      </p:sp>
      <p:sp>
        <p:nvSpPr>
          <p:cNvPr id="10" name="标题 11">
            <a:extLst>
              <a:ext uri="{FF2B5EF4-FFF2-40B4-BE49-F238E27FC236}">
                <a16:creationId xmlns:a16="http://schemas.microsoft.com/office/drawing/2014/main" xmlns="" id="{97B3C214-6EC4-C041-9DF3-329BD68A6AAF}"/>
              </a:ext>
            </a:extLst>
          </p:cNvPr>
          <p:cNvSpPr txBox="1">
            <a:spLocks/>
          </p:cNvSpPr>
          <p:nvPr userDrawn="1"/>
        </p:nvSpPr>
        <p:spPr>
          <a:xfrm>
            <a:off x="623392"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商务咨询</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contact@4paradigm.com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4" name="标题 11">
            <a:extLst>
              <a:ext uri="{FF2B5EF4-FFF2-40B4-BE49-F238E27FC236}">
                <a16:creationId xmlns:a16="http://schemas.microsoft.com/office/drawing/2014/main" xmlns="" id="{2AE6DC7F-6E89-7844-9918-049D5E5EA8B8}"/>
              </a:ext>
            </a:extLst>
          </p:cNvPr>
          <p:cNvSpPr txBox="1">
            <a:spLocks/>
          </p:cNvSpPr>
          <p:nvPr userDrawn="1"/>
        </p:nvSpPr>
        <p:spPr>
          <a:xfrm>
            <a:off x="3352738"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rPr>
              <a:t>TEL</a:t>
            </a: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010-8278-0800</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5" name="标题 11">
            <a:extLst>
              <a:ext uri="{FF2B5EF4-FFF2-40B4-BE49-F238E27FC236}">
                <a16:creationId xmlns:a16="http://schemas.microsoft.com/office/drawing/2014/main" xmlns="" id="{FF765E4B-4946-5548-BF66-6F4CE692899E}"/>
              </a:ext>
            </a:extLst>
          </p:cNvPr>
          <p:cNvSpPr txBox="1">
            <a:spLocks/>
          </p:cNvSpPr>
          <p:nvPr userDrawn="1"/>
        </p:nvSpPr>
        <p:spPr>
          <a:xfrm>
            <a:off x="6082083"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媒体合作</a:t>
            </a:r>
            <a:endParaRPr kumimoji="1" lang="en-US" altLang="zh-CN" sz="1000" b="0" i="0" kern="1200" dirty="0">
              <a:solidFill>
                <a:srgbClr val="00B1AD"/>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pr@4paradigm.com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Tree>
    <p:extLst>
      <p:ext uri="{BB962C8B-B14F-4D97-AF65-F5344CB8AC3E}">
        <p14:creationId xmlns:p14="http://schemas.microsoft.com/office/powerpoint/2010/main" val="4134831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尾页蓝绿色版">
    <p:bg>
      <p:bgPr>
        <a:solidFill>
          <a:srgbClr val="00B1AD"/>
        </a:solidFill>
        <a:effectLst/>
      </p:bgPr>
    </p:bg>
    <p:spTree>
      <p:nvGrpSpPr>
        <p:cNvPr id="1" name=""/>
        <p:cNvGrpSpPr/>
        <p:nvPr/>
      </p:nvGrpSpPr>
      <p:grpSpPr>
        <a:xfrm>
          <a:off x="0" y="0"/>
          <a:ext cx="0" cy="0"/>
          <a:chOff x="0" y="0"/>
          <a:chExt cx="0" cy="0"/>
        </a:xfrm>
      </p:grpSpPr>
      <p:sp>
        <p:nvSpPr>
          <p:cNvPr id="8" name="标题 11">
            <a:extLst>
              <a:ext uri="{FF2B5EF4-FFF2-40B4-BE49-F238E27FC236}">
                <a16:creationId xmlns:a16="http://schemas.microsoft.com/office/drawing/2014/main" xmlns="" id="{5F074141-DC2D-2D4A-8FAB-0ACD14F8F81C}"/>
              </a:ext>
            </a:extLst>
          </p:cNvPr>
          <p:cNvSpPr>
            <a:spLocks noGrp="1"/>
          </p:cNvSpPr>
          <p:nvPr>
            <p:ph type="title" hasCustomPrompt="1"/>
          </p:nvPr>
        </p:nvSpPr>
        <p:spPr>
          <a:xfrm>
            <a:off x="623392" y="1916832"/>
            <a:ext cx="4320480" cy="970385"/>
          </a:xfrm>
          <a:prstGeom prst="rect">
            <a:avLst/>
          </a:prstGeom>
        </p:spPr>
        <p:txBody>
          <a:bodyPr/>
          <a:lstStyle>
            <a:lvl1pPr>
              <a:lnSpc>
                <a:spcPts val="8000"/>
              </a:lnSpc>
              <a:defRPr sz="6000" b="0" i="0">
                <a:solidFill>
                  <a:schemeClr val="bg1"/>
                </a:solidFill>
                <a:latin typeface="Microsoft YaHei Light" panose="020B0502040204020203" pitchFamily="34" charset="-122"/>
                <a:ea typeface="Microsoft YaHei Light" panose="020B0502040204020203" pitchFamily="34" charset="-122"/>
              </a:defRPr>
            </a:lvl1pPr>
          </a:lstStyle>
          <a:p>
            <a:r>
              <a:rPr kumimoji="1" lang="en-US" altLang="zh-CN" dirty="0"/>
              <a:t>Thanks.</a:t>
            </a:r>
            <a:endParaRPr kumimoji="1" lang="zh-CN" altLang="en-US" dirty="0"/>
          </a:p>
        </p:txBody>
      </p:sp>
      <p:sp>
        <p:nvSpPr>
          <p:cNvPr id="11" name="标题 11">
            <a:extLst>
              <a:ext uri="{FF2B5EF4-FFF2-40B4-BE49-F238E27FC236}">
                <a16:creationId xmlns:a16="http://schemas.microsoft.com/office/drawing/2014/main" xmlns="" id="{8D99D6D9-2536-3540-9138-07C559AD8447}"/>
              </a:ext>
            </a:extLst>
          </p:cNvPr>
          <p:cNvSpPr txBox="1">
            <a:spLocks/>
          </p:cNvSpPr>
          <p:nvPr userDrawn="1"/>
        </p:nvSpPr>
        <p:spPr>
          <a:xfrm>
            <a:off x="623392" y="2564904"/>
            <a:ext cx="4534138" cy="901823"/>
          </a:xfrm>
          <a:prstGeom prst="rect">
            <a:avLst/>
          </a:prstGeom>
        </p:spPr>
        <p:txBody>
          <a:bodyPr/>
          <a:lstStyle>
            <a:lvl1pPr algn="l" defTabSz="914400" rtl="0" eaLnBrk="1" latinLnBrk="0" hangingPunct="1">
              <a:lnSpc>
                <a:spcPts val="8000"/>
              </a:lnSpc>
              <a:spcBef>
                <a:spcPct val="0"/>
              </a:spcBef>
              <a:buNone/>
              <a:defRPr sz="10000" b="0" i="0" kern="1200">
                <a:solidFill>
                  <a:srgbClr val="505050"/>
                </a:solidFill>
                <a:latin typeface="Microsoft YaHei Light" panose="020B0502040204020203" pitchFamily="34" charset="-122"/>
                <a:ea typeface="Microsoft YaHei Light" panose="020B0502040204020203" pitchFamily="34" charset="-122"/>
                <a:cs typeface="+mj-cs"/>
              </a:defRPr>
            </a:lvl1pPr>
          </a:lstStyle>
          <a:p>
            <a:r>
              <a:rPr kumimoji="1" lang="en-US" altLang="zh-CN" sz="2800" dirty="0">
                <a:solidFill>
                  <a:srgbClr val="505050"/>
                </a:solidFill>
              </a:rPr>
              <a:t>AI</a:t>
            </a:r>
            <a:r>
              <a:rPr kumimoji="1" lang="zh-CN" altLang="en-US" sz="2800" dirty="0">
                <a:solidFill>
                  <a:srgbClr val="505050"/>
                </a:solidFill>
              </a:rPr>
              <a:t> </a:t>
            </a:r>
            <a:r>
              <a:rPr kumimoji="1" lang="en-US" altLang="zh-CN" sz="2800" dirty="0">
                <a:solidFill>
                  <a:srgbClr val="505050"/>
                </a:solidFill>
              </a:rPr>
              <a:t>for</a:t>
            </a:r>
            <a:r>
              <a:rPr kumimoji="1" lang="zh-CN" altLang="en-US" sz="2800" dirty="0">
                <a:solidFill>
                  <a:srgbClr val="505050"/>
                </a:solidFill>
              </a:rPr>
              <a:t> </a:t>
            </a:r>
            <a:r>
              <a:rPr kumimoji="1" lang="en-US" altLang="zh-CN" sz="2800" dirty="0">
                <a:solidFill>
                  <a:srgbClr val="505050"/>
                </a:solidFill>
              </a:rPr>
              <a:t>everyone.</a:t>
            </a:r>
            <a:endParaRPr kumimoji="1" lang="zh-CN" altLang="en-US" sz="2800" dirty="0">
              <a:solidFill>
                <a:srgbClr val="505050"/>
              </a:solidFill>
            </a:endParaRPr>
          </a:p>
        </p:txBody>
      </p:sp>
      <p:sp>
        <p:nvSpPr>
          <p:cNvPr id="12" name="标题 11">
            <a:extLst>
              <a:ext uri="{FF2B5EF4-FFF2-40B4-BE49-F238E27FC236}">
                <a16:creationId xmlns:a16="http://schemas.microsoft.com/office/drawing/2014/main" xmlns="" id="{EC2DD48A-85E6-F744-898A-C7F421577CEA}"/>
              </a:ext>
            </a:extLst>
          </p:cNvPr>
          <p:cNvSpPr txBox="1">
            <a:spLocks/>
          </p:cNvSpPr>
          <p:nvPr userDrawn="1"/>
        </p:nvSpPr>
        <p:spPr>
          <a:xfrm>
            <a:off x="8760296" y="624670"/>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6" name="图片 8">
            <a:extLst>
              <a:ext uri="{FF2B5EF4-FFF2-40B4-BE49-F238E27FC236}">
                <a16:creationId xmlns:a16="http://schemas.microsoft.com/office/drawing/2014/main" xmlns="" id="{9E4951C9-7D3E-7142-B1E3-678126F67B8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912424" y="4767011"/>
            <a:ext cx="1708118" cy="2416644"/>
          </a:xfrm>
          <a:prstGeom prst="rect">
            <a:avLst/>
          </a:prstGeom>
        </p:spPr>
      </p:pic>
      <p:sp>
        <p:nvSpPr>
          <p:cNvPr id="7" name="标题 11">
            <a:extLst>
              <a:ext uri="{FF2B5EF4-FFF2-40B4-BE49-F238E27FC236}">
                <a16:creationId xmlns:a16="http://schemas.microsoft.com/office/drawing/2014/main" xmlns="" id="{B892F1B4-F0B5-7E47-953A-795CB1743E46}"/>
              </a:ext>
            </a:extLst>
          </p:cNvPr>
          <p:cNvSpPr txBox="1">
            <a:spLocks/>
          </p:cNvSpPr>
          <p:nvPr userDrawn="1"/>
        </p:nvSpPr>
        <p:spPr>
          <a:xfrm>
            <a:off x="623392" y="5546310"/>
            <a:ext cx="1924142" cy="994591"/>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北京总部</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北京市海淀区上地东路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35</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号颐泉汇</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C</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座写字楼</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rPr>
              <a:t>303</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j-cs"/>
              </a:rPr>
              <a:t>室</a:t>
            </a: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2" name="矩形 1">
            <a:extLst>
              <a:ext uri="{FF2B5EF4-FFF2-40B4-BE49-F238E27FC236}">
                <a16:creationId xmlns:a16="http://schemas.microsoft.com/office/drawing/2014/main" xmlns="" id="{38087CBA-57A5-E449-AE77-CB211FBACBF0}"/>
              </a:ext>
            </a:extLst>
          </p:cNvPr>
          <p:cNvSpPr/>
          <p:nvPr userDrawn="1"/>
        </p:nvSpPr>
        <p:spPr>
          <a:xfrm>
            <a:off x="3359696" y="5546310"/>
            <a:ext cx="2016224" cy="1036566"/>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上海总部</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zh-CN" sz="1000" b="0" i="0" kern="1200" dirty="0">
                <a:solidFill>
                  <a:schemeClr val="bg1"/>
                </a:solidFill>
                <a:latin typeface="Microsoft YaHei" panose="020B0503020204020204" pitchFamily="34" charset="-122"/>
                <a:ea typeface="Microsoft YaHei Light" panose="020B0502040204020203" pitchFamily="34" charset="-122"/>
                <a:cs typeface="+mn-cs"/>
              </a:rPr>
              <a:t>上海市浦东新区浦东南路</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1111</a:t>
            </a:r>
            <a:r>
              <a:rPr kumimoji="1" lang="zh-CN" altLang="zh-CN" sz="1000" b="0" i="0" kern="1200" dirty="0">
                <a:solidFill>
                  <a:schemeClr val="bg1"/>
                </a:solidFill>
                <a:latin typeface="Microsoft YaHei" panose="020B0503020204020204" pitchFamily="34" charset="-122"/>
                <a:ea typeface="Microsoft YaHei Light" panose="020B0502040204020203" pitchFamily="34" charset="-122"/>
                <a:cs typeface="+mn-cs"/>
              </a:rPr>
              <a:t>号新世纪办公中心</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15F</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endParaRPr>
          </a:p>
        </p:txBody>
      </p:sp>
      <p:sp>
        <p:nvSpPr>
          <p:cNvPr id="3" name="矩形 2">
            <a:extLst>
              <a:ext uri="{FF2B5EF4-FFF2-40B4-BE49-F238E27FC236}">
                <a16:creationId xmlns:a16="http://schemas.microsoft.com/office/drawing/2014/main" xmlns="" id="{BFF144E3-7042-AB41-9D4A-F677571B0368}"/>
              </a:ext>
            </a:extLst>
          </p:cNvPr>
          <p:cNvSpPr/>
          <p:nvPr userDrawn="1"/>
        </p:nvSpPr>
        <p:spPr>
          <a:xfrm>
            <a:off x="6096000" y="5551571"/>
            <a:ext cx="2088232" cy="652615"/>
          </a:xfrm>
          <a:prstGeom prst="rect">
            <a:avLst/>
          </a:prstGeom>
        </p:spPr>
        <p:txBody>
          <a:bodyPr wrap="square">
            <a:spAutoFit/>
          </a:body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n-cs"/>
              </a:rPr>
              <a:t>深圳总部</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n-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深圳市南山区粤海街道高新南九道深圳湾科技生态园二区</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6</a:t>
            </a:r>
            <a:r>
              <a:rPr kumimoji="1" lang="zh-CN" altLang="en-US" sz="1000" b="0" i="0" kern="1200" dirty="0">
                <a:solidFill>
                  <a:schemeClr val="bg1"/>
                </a:solidFill>
                <a:latin typeface="Microsoft YaHei" panose="020B0503020204020204" pitchFamily="34" charset="-122"/>
                <a:ea typeface="Microsoft YaHei Light" panose="020B0502040204020203" pitchFamily="34" charset="-122"/>
                <a:cs typeface="+mn-cs"/>
              </a:rPr>
              <a:t>栋</a:t>
            </a:r>
            <a:r>
              <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n-cs"/>
              </a:rPr>
              <a:t>502A</a:t>
            </a:r>
          </a:p>
        </p:txBody>
      </p:sp>
      <p:sp>
        <p:nvSpPr>
          <p:cNvPr id="10" name="标题 11">
            <a:extLst>
              <a:ext uri="{FF2B5EF4-FFF2-40B4-BE49-F238E27FC236}">
                <a16:creationId xmlns:a16="http://schemas.microsoft.com/office/drawing/2014/main" xmlns="" id="{97B3C214-6EC4-C041-9DF3-329BD68A6AAF}"/>
              </a:ext>
            </a:extLst>
          </p:cNvPr>
          <p:cNvSpPr txBox="1">
            <a:spLocks/>
          </p:cNvSpPr>
          <p:nvPr userDrawn="1"/>
        </p:nvSpPr>
        <p:spPr>
          <a:xfrm>
            <a:off x="623392"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商务咨询</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contact@4paradigm.com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4" name="标题 11">
            <a:extLst>
              <a:ext uri="{FF2B5EF4-FFF2-40B4-BE49-F238E27FC236}">
                <a16:creationId xmlns:a16="http://schemas.microsoft.com/office/drawing/2014/main" xmlns="" id="{2AE6DC7F-6E89-7844-9918-049D5E5EA8B8}"/>
              </a:ext>
            </a:extLst>
          </p:cNvPr>
          <p:cNvSpPr txBox="1">
            <a:spLocks/>
          </p:cNvSpPr>
          <p:nvPr userDrawn="1"/>
        </p:nvSpPr>
        <p:spPr>
          <a:xfrm>
            <a:off x="3352738"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rPr>
              <a:t>TEL</a:t>
            </a: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010-8278-0800</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en-US" altLang="zh-CN" sz="1000" b="0" i="0" kern="1200" dirty="0">
              <a:solidFill>
                <a:schemeClr val="bg1"/>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
        <p:nvSpPr>
          <p:cNvPr id="15" name="标题 11">
            <a:extLst>
              <a:ext uri="{FF2B5EF4-FFF2-40B4-BE49-F238E27FC236}">
                <a16:creationId xmlns:a16="http://schemas.microsoft.com/office/drawing/2014/main" xmlns="" id="{FF765E4B-4946-5548-BF66-6F4CE692899E}"/>
              </a:ext>
            </a:extLst>
          </p:cNvPr>
          <p:cNvSpPr txBox="1">
            <a:spLocks/>
          </p:cNvSpPr>
          <p:nvPr userDrawn="1"/>
        </p:nvSpPr>
        <p:spPr>
          <a:xfrm>
            <a:off x="6082083" y="4960499"/>
            <a:ext cx="1924142" cy="51500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505050"/>
                </a:solidFill>
                <a:latin typeface="Microsoft YaHei" panose="020B0503020204020204" pitchFamily="34" charset="-122"/>
                <a:ea typeface="Microsoft YaHei Light" panose="020B0502040204020203" pitchFamily="34" charset="-122"/>
                <a:cs typeface="+mj-cs"/>
              </a:rPr>
              <a:t>媒体合作</a:t>
            </a:r>
            <a:endParaRPr kumimoji="1" lang="en-US" altLang="zh-CN" sz="1000" b="0" i="0" kern="1200" dirty="0">
              <a:solidFill>
                <a:srgbClr val="505050"/>
              </a:solidFill>
              <a:latin typeface="Microsoft YaHei" panose="020B0503020204020204" pitchFamily="34" charset="-122"/>
              <a:ea typeface="Microsoft YaHei Light" panose="020B0502040204020203" pitchFamily="34" charset="-122"/>
              <a:cs typeface="+mj-cs"/>
            </a:endParaRPr>
          </a:p>
          <a:p>
            <a:pPr marL="0" marR="0" lvl="0" indent="0" algn="l" defTabSz="914400" rtl="0" eaLnBrk="1" fontAlgn="auto" latinLnBrk="0" hangingPunct="1">
              <a:lnSpc>
                <a:spcPts val="1500"/>
              </a:lnSpc>
              <a:spcBef>
                <a:spcPct val="0"/>
              </a:spcBef>
              <a:spcAft>
                <a:spcPts val="0"/>
              </a:spcAft>
              <a:buClrTx/>
              <a:buSzTx/>
              <a:buFontTx/>
              <a:buNone/>
              <a:tabLst/>
              <a:defRPr/>
            </a:pPr>
            <a:r>
              <a:rPr kumimoji="1" lang="en-US" altLang="zh-CN" sz="1000" b="0" i="0" kern="1200" dirty="0">
                <a:solidFill>
                  <a:schemeClr val="bg1"/>
                </a:solidFill>
                <a:latin typeface="Microsoft YaHei Light" panose="020B0502040204020203" pitchFamily="34" charset="-122"/>
                <a:ea typeface="Microsoft YaHei Light" panose="020B0502040204020203" pitchFamily="34" charset="-122"/>
                <a:cs typeface="+mj-cs"/>
              </a:rPr>
              <a:t>pr@4paradigm.com</a:t>
            </a:r>
          </a:p>
          <a:p>
            <a:pPr marL="0" marR="0" lvl="0" indent="0" algn="l" defTabSz="914400" rtl="0" eaLnBrk="1" fontAlgn="auto" latinLnBrk="0" hangingPunct="1">
              <a:lnSpc>
                <a:spcPts val="1500"/>
              </a:lnSpc>
              <a:spcBef>
                <a:spcPct val="0"/>
              </a:spcBef>
              <a:spcAft>
                <a:spcPts val="0"/>
              </a:spcAft>
              <a:buClrTx/>
              <a:buSzTx/>
              <a:buFontTx/>
              <a:buNone/>
              <a:tabLst/>
              <a:defRPr/>
            </a:pPr>
            <a:endParaRPr kumimoji="1" lang="zh-CN" altLang="en-US" sz="1000" b="0" i="0" dirty="0">
              <a:solidFill>
                <a:schemeClr val="bg1"/>
              </a:solidFill>
              <a:latin typeface="+mn-lt"/>
              <a:ea typeface="Microsoft YaHei Light" panose="020B0502040204020203" pitchFamily="34" charset="-122"/>
            </a:endParaRPr>
          </a:p>
        </p:txBody>
      </p:sp>
    </p:spTree>
    <p:extLst>
      <p:ext uri="{BB962C8B-B14F-4D97-AF65-F5344CB8AC3E}">
        <p14:creationId xmlns:p14="http://schemas.microsoft.com/office/powerpoint/2010/main" val="37027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蓝绿色版">
    <p:bg>
      <p:bgPr>
        <a:solidFill>
          <a:srgbClr val="00B1AD"/>
        </a:solid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xmlns=""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r>
              <a:rPr kumimoji="1" lang="en-US" altLang="zh-CN" dirty="0"/>
              <a:t/>
            </a:r>
            <a:br>
              <a:rPr kumimoji="1" lang="en-US" altLang="zh-CN" dirty="0"/>
            </a:br>
            <a:r>
              <a:rPr kumimoji="1" lang="en-US" altLang="zh-CN" dirty="0"/>
              <a:t>PPT</a:t>
            </a:r>
            <a:r>
              <a:rPr kumimoji="1" lang="zh-CN" altLang="en-US" dirty="0"/>
              <a:t>文档设计</a:t>
            </a:r>
            <a:r>
              <a:rPr kumimoji="1" lang="en-US" altLang="zh-CN" dirty="0"/>
              <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xmlns=""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tx1"/>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tx1"/>
                </a:solidFill>
                <a:latin typeface="+mn-lt"/>
                <a:ea typeface="Microsoft YaHei Light" panose="020B0502040204020203" pitchFamily="34" charset="-122"/>
              </a:rPr>
              <a:t>Copyright ©201</a:t>
            </a:r>
            <a:r>
              <a:rPr kumimoji="1" lang="en-US" altLang="zh-CN" sz="1000" b="0" i="0" dirty="0">
                <a:solidFill>
                  <a:schemeClr val="tx1"/>
                </a:solidFill>
                <a:latin typeface="+mn-lt"/>
                <a:ea typeface="Microsoft YaHei Light" panose="020B0502040204020203" pitchFamily="34" charset="-122"/>
              </a:rPr>
              <a:t>8</a:t>
            </a:r>
            <a:r>
              <a:rPr kumimoji="1" lang="en" altLang="zh-CN" sz="1000" b="0" i="0" dirty="0">
                <a:solidFill>
                  <a:schemeClr val="tx1"/>
                </a:solidFill>
                <a:latin typeface="+mn-lt"/>
                <a:ea typeface="Microsoft YaHei Light" panose="020B0502040204020203" pitchFamily="34" charset="-122"/>
              </a:rPr>
              <a:t> 4Paradigm All Rights Reserved</a:t>
            </a:r>
            <a:r>
              <a:rPr kumimoji="1" lang="en-US" altLang="zh-CN" sz="1000" b="0" i="0" dirty="0">
                <a:solidFill>
                  <a:schemeClr val="tx1"/>
                </a:solidFill>
                <a:latin typeface="+mn-lt"/>
                <a:ea typeface="Microsoft YaHei Light" panose="020B0502040204020203" pitchFamily="34" charset="-122"/>
              </a:rPr>
              <a:t>.</a:t>
            </a:r>
            <a:endParaRPr kumimoji="1" lang="en" altLang="zh-CN" sz="1000" b="0" i="0" dirty="0">
              <a:solidFill>
                <a:schemeClr val="tx1"/>
              </a:solidFill>
              <a:latin typeface="+mn-lt"/>
              <a:ea typeface="Microsoft YaHei Light" panose="020B0502040204020203" pitchFamily="34" charset="-122"/>
            </a:endParaRPr>
          </a:p>
          <a:p>
            <a:pPr>
              <a:lnSpc>
                <a:spcPts val="1500"/>
              </a:lnSpc>
            </a:pPr>
            <a:endParaRPr kumimoji="1" lang="zh-CN" altLang="en-US" sz="1000" b="0" i="0" dirty="0">
              <a:solidFill>
                <a:schemeClr val="tx1"/>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xmlns="" id="{C22022A6-EA9A-7E4C-85B9-988DE72E6C95}"/>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xmlns=""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xmlns=""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chemeClr val="tx1"/>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20129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蓝绿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xmlns=""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r>
              <a:rPr kumimoji="1" lang="en-US" altLang="zh-CN" dirty="0"/>
              <a:t/>
            </a:r>
            <a:br>
              <a:rPr kumimoji="1" lang="en-US" altLang="zh-CN" dirty="0"/>
            </a:br>
            <a:r>
              <a:rPr kumimoji="1" lang="en-US" altLang="zh-CN" dirty="0"/>
              <a:t>PPT</a:t>
            </a:r>
            <a:r>
              <a:rPr kumimoji="1" lang="zh-CN" altLang="en-US" dirty="0"/>
              <a:t>文档设计</a:t>
            </a:r>
            <a:r>
              <a:rPr kumimoji="1" lang="en-US" altLang="zh-CN" dirty="0"/>
              <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xmlns=""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tx1"/>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tx1"/>
                </a:solidFill>
                <a:latin typeface="+mn-lt"/>
                <a:ea typeface="Microsoft YaHei Light" panose="020B0502040204020203" pitchFamily="34" charset="-122"/>
              </a:rPr>
              <a:t>Copyright ©201</a:t>
            </a:r>
            <a:r>
              <a:rPr kumimoji="1" lang="en-US" altLang="zh-CN" sz="1000" b="0" i="0" dirty="0">
                <a:solidFill>
                  <a:schemeClr val="tx1"/>
                </a:solidFill>
                <a:latin typeface="+mn-lt"/>
                <a:ea typeface="Microsoft YaHei Light" panose="020B0502040204020203" pitchFamily="34" charset="-122"/>
              </a:rPr>
              <a:t>8</a:t>
            </a:r>
            <a:r>
              <a:rPr kumimoji="1" lang="en" altLang="zh-CN" sz="1000" b="0" i="0" dirty="0">
                <a:solidFill>
                  <a:schemeClr val="tx1"/>
                </a:solidFill>
                <a:latin typeface="+mn-lt"/>
                <a:ea typeface="Microsoft YaHei Light" panose="020B0502040204020203" pitchFamily="34" charset="-122"/>
              </a:rPr>
              <a:t> 4Paradigm All Rights Reserved</a:t>
            </a:r>
            <a:r>
              <a:rPr kumimoji="1" lang="en-US" altLang="zh-CN" sz="1000" b="0" i="0" dirty="0">
                <a:solidFill>
                  <a:schemeClr val="tx1"/>
                </a:solidFill>
                <a:latin typeface="+mn-lt"/>
                <a:ea typeface="Microsoft YaHei Light" panose="020B0502040204020203" pitchFamily="34" charset="-122"/>
              </a:rPr>
              <a:t>.</a:t>
            </a:r>
            <a:endParaRPr kumimoji="1" lang="en" altLang="zh-CN" sz="1000" b="0" i="0" dirty="0">
              <a:solidFill>
                <a:schemeClr val="tx1"/>
              </a:solidFill>
              <a:latin typeface="+mn-lt"/>
              <a:ea typeface="Microsoft YaHei Light" panose="020B0502040204020203" pitchFamily="34" charset="-122"/>
            </a:endParaRPr>
          </a:p>
          <a:p>
            <a:pPr>
              <a:lnSpc>
                <a:spcPts val="1500"/>
              </a:lnSpc>
            </a:pPr>
            <a:endParaRPr kumimoji="1" lang="zh-CN" altLang="en-US" sz="1000" b="0" i="0" dirty="0">
              <a:solidFill>
                <a:schemeClr val="tx1"/>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xmlns="" id="{C22022A6-EA9A-7E4C-85B9-988DE72E6C9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xmlns=""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xmlns=""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chemeClr val="tx1"/>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3114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深灰色版">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xmlns=""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r>
              <a:rPr kumimoji="1" lang="en-US" altLang="zh-CN" dirty="0"/>
              <a:t/>
            </a:r>
            <a:br>
              <a:rPr kumimoji="1" lang="en-US" altLang="zh-CN" dirty="0"/>
            </a:br>
            <a:r>
              <a:rPr kumimoji="1" lang="en-US" altLang="zh-CN" dirty="0"/>
              <a:t>PPT</a:t>
            </a:r>
            <a:r>
              <a:rPr kumimoji="1" lang="zh-CN" altLang="en-US" dirty="0"/>
              <a:t>文档设计</a:t>
            </a:r>
            <a:r>
              <a:rPr kumimoji="1" lang="en-US" altLang="zh-CN" dirty="0"/>
              <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xmlns=""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xmlns="" id="{C22022A6-EA9A-7E4C-85B9-988DE72E6C95}"/>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xmlns=""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xmlns=""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2874237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深灰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1">
            <a:extLst>
              <a:ext uri="{FF2B5EF4-FFF2-40B4-BE49-F238E27FC236}">
                <a16:creationId xmlns:a16="http://schemas.microsoft.com/office/drawing/2014/main" xmlns="" id="{60CB79D7-1C95-DC40-B6C2-29A5658FC7D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r>
              <a:rPr kumimoji="1" lang="en-US" altLang="zh-CN" dirty="0"/>
              <a:t/>
            </a:r>
            <a:br>
              <a:rPr kumimoji="1" lang="en-US" altLang="zh-CN" dirty="0"/>
            </a:br>
            <a:r>
              <a:rPr kumimoji="1" lang="en-US" altLang="zh-CN" dirty="0"/>
              <a:t>PPT</a:t>
            </a:r>
            <a:r>
              <a:rPr kumimoji="1" lang="zh-CN" altLang="en-US" dirty="0"/>
              <a:t>文档设计</a:t>
            </a:r>
            <a:r>
              <a:rPr kumimoji="1" lang="en-US" altLang="zh-CN" dirty="0"/>
              <a:t/>
            </a:r>
            <a:br>
              <a:rPr kumimoji="1" lang="en-US" altLang="zh-CN" dirty="0"/>
            </a:br>
            <a:r>
              <a:rPr kumimoji="1" lang="zh-CN" altLang="en-US" dirty="0"/>
              <a:t>范例</a:t>
            </a:r>
          </a:p>
        </p:txBody>
      </p:sp>
      <p:sp>
        <p:nvSpPr>
          <p:cNvPr id="8" name="标题 11">
            <a:extLst>
              <a:ext uri="{FF2B5EF4-FFF2-40B4-BE49-F238E27FC236}">
                <a16:creationId xmlns:a16="http://schemas.microsoft.com/office/drawing/2014/main" xmlns="" id="{B8889EEA-2D3A-1A4A-A56A-AF61B4791A52}"/>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pic>
        <p:nvPicPr>
          <p:cNvPr id="9" name="图片 8">
            <a:extLst>
              <a:ext uri="{FF2B5EF4-FFF2-40B4-BE49-F238E27FC236}">
                <a16:creationId xmlns:a16="http://schemas.microsoft.com/office/drawing/2014/main" xmlns="" id="{C22022A6-EA9A-7E4C-85B9-988DE72E6C9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912424" y="4767011"/>
            <a:ext cx="1708118" cy="2416644"/>
          </a:xfrm>
          <a:prstGeom prst="rect">
            <a:avLst/>
          </a:prstGeom>
        </p:spPr>
      </p:pic>
      <p:sp>
        <p:nvSpPr>
          <p:cNvPr id="10" name="内容占位符 24">
            <a:extLst>
              <a:ext uri="{FF2B5EF4-FFF2-40B4-BE49-F238E27FC236}">
                <a16:creationId xmlns:a16="http://schemas.microsoft.com/office/drawing/2014/main" xmlns="" id="{7F20BA9F-DF16-7A4C-979F-998D7675060E}"/>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11" name="文本占位符 28">
            <a:extLst>
              <a:ext uri="{FF2B5EF4-FFF2-40B4-BE49-F238E27FC236}">
                <a16:creationId xmlns:a16="http://schemas.microsoft.com/office/drawing/2014/main" xmlns="" id="{07454351-1A1D-F644-B4D8-65DB3EAAC182}"/>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spTree>
    <p:extLst>
      <p:ext uri="{BB962C8B-B14F-4D97-AF65-F5344CB8AC3E}">
        <p14:creationId xmlns:p14="http://schemas.microsoft.com/office/powerpoint/2010/main" val="1034515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隔页白色版">
    <p:bg>
      <p:bgPr>
        <a:solidFill>
          <a:schemeClr val="bg1"/>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xmlns=""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xmlns="" id="{866EE881-0396-FC4A-816D-9E1E8743133F}"/>
              </a:ext>
            </a:extLst>
          </p:cNvPr>
          <p:cNvSpPr>
            <a:spLocks noGrp="1"/>
          </p:cNvSpPr>
          <p:nvPr>
            <p:ph sz="quarter" idx="10" hasCustomPrompt="1"/>
          </p:nvPr>
        </p:nvSpPr>
        <p:spPr>
          <a:xfrm>
            <a:off x="623392" y="1484784"/>
            <a:ext cx="4680520" cy="648071"/>
          </a:xfrm>
          <a:prstGeom prst="rect">
            <a:avLst/>
          </a:prstGeom>
        </p:spPr>
        <p:txBody>
          <a:bodyPr/>
          <a:lstStyle>
            <a:lvl1pPr marL="0" indent="0">
              <a:buNone/>
              <a:defRPr sz="4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分隔页标题</a:t>
            </a:r>
          </a:p>
        </p:txBody>
      </p:sp>
      <p:sp>
        <p:nvSpPr>
          <p:cNvPr id="15" name="内容占位符 24">
            <a:extLst>
              <a:ext uri="{FF2B5EF4-FFF2-40B4-BE49-F238E27FC236}">
                <a16:creationId xmlns:a16="http://schemas.microsoft.com/office/drawing/2014/main" xmlns="" id="{EB45F6BF-15E2-344E-AFFB-17066EC52ABC}"/>
              </a:ext>
            </a:extLst>
          </p:cNvPr>
          <p:cNvSpPr>
            <a:spLocks noGrp="1"/>
          </p:cNvSpPr>
          <p:nvPr>
            <p:ph sz="quarter" idx="11" hasCustomPrompt="1"/>
          </p:nvPr>
        </p:nvSpPr>
        <p:spPr>
          <a:xfrm>
            <a:off x="623392" y="2302916"/>
            <a:ext cx="4680520" cy="1944216"/>
          </a:xfrm>
          <a:prstGeom prst="rect">
            <a:avLst/>
          </a:prstGeom>
        </p:spPr>
        <p:txBody>
          <a:bodyPr/>
          <a:lstStyle>
            <a:lvl1pPr marL="0" indent="0">
              <a:buNone/>
              <a:defRPr sz="2000" b="0" i="0">
                <a:solidFill>
                  <a:srgbClr val="00B1AD"/>
                </a:solidFill>
                <a:latin typeface="Microsoft YaHei Light" panose="020B0502040204020203" pitchFamily="34" charset="-122"/>
                <a:ea typeface="Microsoft YaHei Light" panose="020B0502040204020203" pitchFamily="34" charset="-122"/>
              </a:defRPr>
            </a:lvl1pPr>
          </a:lstStyle>
          <a:p>
            <a:r>
              <a:rPr kumimoji="1" lang="zh-CN" altLang="en-US" dirty="0"/>
              <a:t>分隔页小标题</a:t>
            </a:r>
          </a:p>
        </p:txBody>
      </p:sp>
      <p:sp>
        <p:nvSpPr>
          <p:cNvPr id="16" name="Slide Number Placeholder 5">
            <a:extLst>
              <a:ext uri="{FF2B5EF4-FFF2-40B4-BE49-F238E27FC236}">
                <a16:creationId xmlns:a16="http://schemas.microsoft.com/office/drawing/2014/main" xmlns="" id="{CDB711BD-9457-5F45-893C-B3589808A721}"/>
              </a:ext>
            </a:extLst>
          </p:cNvPr>
          <p:cNvSpPr>
            <a:spLocks noGrp="1"/>
          </p:cNvSpPr>
          <p:nvPr>
            <p:ph type="sldNum" sz="quarter" idx="4"/>
          </p:nvPr>
        </p:nvSpPr>
        <p:spPr>
          <a:xfrm>
            <a:off x="11208568" y="6223974"/>
            <a:ext cx="438912" cy="155448"/>
          </a:xfrm>
          <a:prstGeom prst="rect">
            <a:avLst/>
          </a:prstGeom>
        </p:spPr>
        <p:txBody>
          <a:bodyPr vert="horz" lIns="0" tIns="0" rIns="0" bIns="0" rtlCol="0" anchor="ctr"/>
          <a:lstStyle>
            <a:lvl1pPr algn="ct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616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隔页深灰色">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xmlns=""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rgbClr val="00B1AD"/>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rgbClr val="00B1AD"/>
                </a:solidFill>
                <a:latin typeface="+mn-lt"/>
                <a:ea typeface="Microsoft YaHei Light" panose="020B0502040204020203" pitchFamily="34" charset="-122"/>
              </a:rPr>
              <a:t>Copyright ©201</a:t>
            </a:r>
            <a:r>
              <a:rPr kumimoji="1" lang="en-US" altLang="zh-CN" sz="1000" b="0" i="0" dirty="0">
                <a:solidFill>
                  <a:srgbClr val="00B1AD"/>
                </a:solidFill>
                <a:latin typeface="+mn-lt"/>
                <a:ea typeface="Microsoft YaHei Light" panose="020B0502040204020203" pitchFamily="34" charset="-122"/>
              </a:rPr>
              <a:t>8</a:t>
            </a:r>
            <a:r>
              <a:rPr kumimoji="1" lang="en" altLang="zh-CN" sz="1000" b="0" i="0" dirty="0">
                <a:solidFill>
                  <a:srgbClr val="00B1AD"/>
                </a:solidFill>
                <a:latin typeface="+mn-lt"/>
                <a:ea typeface="Microsoft YaHei Light" panose="020B0502040204020203" pitchFamily="34" charset="-122"/>
              </a:rPr>
              <a:t> 4Paradigm All Rights Reserved</a:t>
            </a:r>
            <a:r>
              <a:rPr kumimoji="1" lang="en-US" altLang="zh-CN" sz="1000" b="0" i="0" dirty="0">
                <a:solidFill>
                  <a:srgbClr val="00B1AD"/>
                </a:solidFill>
                <a:latin typeface="+mn-lt"/>
                <a:ea typeface="Microsoft YaHei Light" panose="020B0502040204020203" pitchFamily="34" charset="-122"/>
              </a:rPr>
              <a:t>.</a:t>
            </a:r>
            <a:endParaRPr kumimoji="1" lang="en" altLang="zh-CN" sz="1000" b="0" i="0" dirty="0">
              <a:solidFill>
                <a:srgbClr val="00B1AD"/>
              </a:solidFill>
              <a:latin typeface="+mn-lt"/>
              <a:ea typeface="Microsoft YaHei Light" panose="020B0502040204020203" pitchFamily="34" charset="-122"/>
            </a:endParaRPr>
          </a:p>
          <a:p>
            <a:pPr>
              <a:lnSpc>
                <a:spcPts val="1500"/>
              </a:lnSpc>
            </a:pPr>
            <a:endParaRPr kumimoji="1" lang="zh-CN" altLang="en-US" sz="1000" b="0" i="0" dirty="0">
              <a:solidFill>
                <a:srgbClr val="00B1AD"/>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xmlns="" id="{866EE881-0396-FC4A-816D-9E1E8743133F}"/>
              </a:ext>
            </a:extLst>
          </p:cNvPr>
          <p:cNvSpPr>
            <a:spLocks noGrp="1"/>
          </p:cNvSpPr>
          <p:nvPr>
            <p:ph sz="quarter" idx="10" hasCustomPrompt="1"/>
          </p:nvPr>
        </p:nvSpPr>
        <p:spPr>
          <a:xfrm>
            <a:off x="623392" y="1484784"/>
            <a:ext cx="4680520" cy="648071"/>
          </a:xfrm>
          <a:prstGeom prst="rect">
            <a:avLst/>
          </a:prstGeom>
        </p:spPr>
        <p:txBody>
          <a:bodyPr/>
          <a:lstStyle>
            <a:lvl1pPr marL="0" indent="0">
              <a:buNone/>
              <a:defRPr sz="4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分隔页标题</a:t>
            </a:r>
          </a:p>
        </p:txBody>
      </p:sp>
      <p:sp>
        <p:nvSpPr>
          <p:cNvPr id="15" name="内容占位符 24">
            <a:extLst>
              <a:ext uri="{FF2B5EF4-FFF2-40B4-BE49-F238E27FC236}">
                <a16:creationId xmlns:a16="http://schemas.microsoft.com/office/drawing/2014/main" xmlns="" id="{EB45F6BF-15E2-344E-AFFB-17066EC52ABC}"/>
              </a:ext>
            </a:extLst>
          </p:cNvPr>
          <p:cNvSpPr>
            <a:spLocks noGrp="1"/>
          </p:cNvSpPr>
          <p:nvPr>
            <p:ph sz="quarter" idx="11" hasCustomPrompt="1"/>
          </p:nvPr>
        </p:nvSpPr>
        <p:spPr>
          <a:xfrm>
            <a:off x="623392" y="2302916"/>
            <a:ext cx="4680520" cy="1944216"/>
          </a:xfrm>
          <a:prstGeom prst="rect">
            <a:avLst/>
          </a:prstGeom>
        </p:spPr>
        <p:txBody>
          <a:bodyPr/>
          <a:lstStyle>
            <a:lvl1pPr marL="0" indent="0">
              <a:buNone/>
              <a:defRPr sz="2000" b="0" i="0">
                <a:solidFill>
                  <a:srgbClr val="00B1AD"/>
                </a:solidFill>
                <a:latin typeface="Microsoft YaHei Light" panose="020B0502040204020203" pitchFamily="34" charset="-122"/>
                <a:ea typeface="Microsoft YaHei Light" panose="020B0502040204020203" pitchFamily="34" charset="-122"/>
              </a:defRPr>
            </a:lvl1pPr>
          </a:lstStyle>
          <a:p>
            <a:r>
              <a:rPr kumimoji="1" lang="zh-CN" altLang="en-US" dirty="0"/>
              <a:t>分隔页小标题</a:t>
            </a:r>
          </a:p>
        </p:txBody>
      </p:sp>
      <p:sp>
        <p:nvSpPr>
          <p:cNvPr id="16" name="Slide Number Placeholder 5">
            <a:extLst>
              <a:ext uri="{FF2B5EF4-FFF2-40B4-BE49-F238E27FC236}">
                <a16:creationId xmlns:a16="http://schemas.microsoft.com/office/drawing/2014/main" xmlns="" id="{CDB711BD-9457-5F45-893C-B3589808A721}"/>
              </a:ext>
            </a:extLst>
          </p:cNvPr>
          <p:cNvSpPr>
            <a:spLocks noGrp="1"/>
          </p:cNvSpPr>
          <p:nvPr>
            <p:ph type="sldNum" sz="quarter" idx="4"/>
          </p:nvPr>
        </p:nvSpPr>
        <p:spPr>
          <a:xfrm>
            <a:off x="11208568" y="6223974"/>
            <a:ext cx="438912" cy="155448"/>
          </a:xfrm>
          <a:prstGeom prst="rect">
            <a:avLst/>
          </a:prstGeom>
        </p:spPr>
        <p:txBody>
          <a:bodyPr vert="horz" lIns="0" tIns="0" rIns="0" bIns="0" rtlCol="0" anchor="ctr"/>
          <a:lstStyle>
            <a:lvl1pPr algn="ctr">
              <a:defRPr sz="1000" b="0" i="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隔页蓝绿色版">
    <p:bg>
      <p:bgPr>
        <a:solidFill>
          <a:srgbClr val="00B1AD"/>
        </a:solidFill>
        <a:effectLst/>
      </p:bgPr>
    </p:bg>
    <p:spTree>
      <p:nvGrpSpPr>
        <p:cNvPr id="1" name=""/>
        <p:cNvGrpSpPr/>
        <p:nvPr/>
      </p:nvGrpSpPr>
      <p:grpSpPr>
        <a:xfrm>
          <a:off x="0" y="0"/>
          <a:ext cx="0" cy="0"/>
          <a:chOff x="0" y="0"/>
          <a:chExt cx="0" cy="0"/>
        </a:xfrm>
      </p:grpSpPr>
      <p:sp>
        <p:nvSpPr>
          <p:cNvPr id="10" name="标题 11">
            <a:extLst>
              <a:ext uri="{FF2B5EF4-FFF2-40B4-BE49-F238E27FC236}">
                <a16:creationId xmlns:a16="http://schemas.microsoft.com/office/drawing/2014/main" xmlns="" id="{79DDC946-941E-A94B-AD07-4EE5290EDA7D}"/>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tx1"/>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tx1"/>
                </a:solidFill>
                <a:latin typeface="+mn-lt"/>
                <a:ea typeface="Microsoft YaHei Light" panose="020B0502040204020203" pitchFamily="34" charset="-122"/>
              </a:rPr>
              <a:t>Copyright ©201</a:t>
            </a:r>
            <a:r>
              <a:rPr kumimoji="1" lang="en-US" altLang="zh-CN" sz="1000" b="0" i="0" dirty="0">
                <a:solidFill>
                  <a:schemeClr val="tx1"/>
                </a:solidFill>
                <a:latin typeface="+mn-lt"/>
                <a:ea typeface="Microsoft YaHei Light" panose="020B0502040204020203" pitchFamily="34" charset="-122"/>
              </a:rPr>
              <a:t>8</a:t>
            </a:r>
            <a:r>
              <a:rPr kumimoji="1" lang="en" altLang="zh-CN" sz="1000" b="0" i="0" dirty="0">
                <a:solidFill>
                  <a:schemeClr val="tx1"/>
                </a:solidFill>
                <a:latin typeface="+mn-lt"/>
                <a:ea typeface="Microsoft YaHei Light" panose="020B0502040204020203" pitchFamily="34" charset="-122"/>
              </a:rPr>
              <a:t> 4Paradigm All Rights Reserved</a:t>
            </a:r>
            <a:r>
              <a:rPr kumimoji="1" lang="en-US" altLang="zh-CN" sz="1000" b="0" i="0" dirty="0">
                <a:solidFill>
                  <a:schemeClr val="tx1"/>
                </a:solidFill>
                <a:latin typeface="+mn-lt"/>
                <a:ea typeface="Microsoft YaHei Light" panose="020B0502040204020203" pitchFamily="34" charset="-122"/>
              </a:rPr>
              <a:t>.</a:t>
            </a:r>
            <a:endParaRPr kumimoji="1" lang="en" altLang="zh-CN" sz="1000" b="0" i="0" dirty="0">
              <a:solidFill>
                <a:schemeClr val="tx1"/>
              </a:solidFill>
              <a:latin typeface="+mn-lt"/>
              <a:ea typeface="Microsoft YaHei Light" panose="020B0502040204020203" pitchFamily="34" charset="-122"/>
            </a:endParaRPr>
          </a:p>
          <a:p>
            <a:pPr>
              <a:lnSpc>
                <a:spcPts val="1500"/>
              </a:lnSpc>
            </a:pPr>
            <a:endParaRPr kumimoji="1" lang="zh-CN" altLang="en-US" sz="1000" b="0" i="0" dirty="0">
              <a:solidFill>
                <a:schemeClr val="tx1"/>
              </a:solidFill>
              <a:latin typeface="+mn-lt"/>
              <a:ea typeface="Microsoft YaHei Light" panose="020B0502040204020203" pitchFamily="34" charset="-122"/>
            </a:endParaRPr>
          </a:p>
        </p:txBody>
      </p:sp>
      <p:sp>
        <p:nvSpPr>
          <p:cNvPr id="11" name="内容占位符 24">
            <a:extLst>
              <a:ext uri="{FF2B5EF4-FFF2-40B4-BE49-F238E27FC236}">
                <a16:creationId xmlns:a16="http://schemas.microsoft.com/office/drawing/2014/main" xmlns="" id="{866EE881-0396-FC4A-816D-9E1E8743133F}"/>
              </a:ext>
            </a:extLst>
          </p:cNvPr>
          <p:cNvSpPr>
            <a:spLocks noGrp="1"/>
          </p:cNvSpPr>
          <p:nvPr>
            <p:ph sz="quarter" idx="10" hasCustomPrompt="1"/>
          </p:nvPr>
        </p:nvSpPr>
        <p:spPr>
          <a:xfrm>
            <a:off x="623392" y="1484784"/>
            <a:ext cx="4680520" cy="648071"/>
          </a:xfrm>
          <a:prstGeom prst="rect">
            <a:avLst/>
          </a:prstGeom>
        </p:spPr>
        <p:txBody>
          <a:bodyPr/>
          <a:lstStyle>
            <a:lvl1pPr marL="0" indent="0">
              <a:buNone/>
              <a:defRPr sz="4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分隔页标题</a:t>
            </a:r>
          </a:p>
        </p:txBody>
      </p:sp>
      <p:sp>
        <p:nvSpPr>
          <p:cNvPr id="15" name="内容占位符 24">
            <a:extLst>
              <a:ext uri="{FF2B5EF4-FFF2-40B4-BE49-F238E27FC236}">
                <a16:creationId xmlns:a16="http://schemas.microsoft.com/office/drawing/2014/main" xmlns="" id="{EB45F6BF-15E2-344E-AFFB-17066EC52ABC}"/>
              </a:ext>
            </a:extLst>
          </p:cNvPr>
          <p:cNvSpPr>
            <a:spLocks noGrp="1"/>
          </p:cNvSpPr>
          <p:nvPr>
            <p:ph sz="quarter" idx="11" hasCustomPrompt="1"/>
          </p:nvPr>
        </p:nvSpPr>
        <p:spPr>
          <a:xfrm>
            <a:off x="623392" y="2302916"/>
            <a:ext cx="4680520" cy="1944216"/>
          </a:xfrm>
          <a:prstGeom prst="rect">
            <a:avLst/>
          </a:prstGeom>
        </p:spPr>
        <p:txBody>
          <a:bodyPr/>
          <a:lstStyle>
            <a:lvl1pPr marL="0" indent="0">
              <a:buNone/>
              <a:defRPr sz="2000" b="0" i="0">
                <a:solidFill>
                  <a:schemeClr val="bg1"/>
                </a:solidFill>
                <a:latin typeface="Microsoft YaHei Light" panose="020B0502040204020203" pitchFamily="34" charset="-122"/>
                <a:ea typeface="Microsoft YaHei Light" panose="020B0502040204020203" pitchFamily="34" charset="-122"/>
              </a:defRPr>
            </a:lvl1pPr>
          </a:lstStyle>
          <a:p>
            <a:r>
              <a:rPr kumimoji="1" lang="zh-CN" altLang="en-US" dirty="0"/>
              <a:t>分隔页小标题</a:t>
            </a:r>
          </a:p>
        </p:txBody>
      </p:sp>
      <p:sp>
        <p:nvSpPr>
          <p:cNvPr id="16" name="Slide Number Placeholder 5">
            <a:extLst>
              <a:ext uri="{FF2B5EF4-FFF2-40B4-BE49-F238E27FC236}">
                <a16:creationId xmlns:a16="http://schemas.microsoft.com/office/drawing/2014/main" xmlns="" id="{CDB711BD-9457-5F45-893C-B3589808A721}"/>
              </a:ext>
            </a:extLst>
          </p:cNvPr>
          <p:cNvSpPr>
            <a:spLocks noGrp="1"/>
          </p:cNvSpPr>
          <p:nvPr>
            <p:ph type="sldNum" sz="quarter" idx="4"/>
          </p:nvPr>
        </p:nvSpPr>
        <p:spPr>
          <a:xfrm>
            <a:off x="11208568" y="6223974"/>
            <a:ext cx="438912" cy="155448"/>
          </a:xfrm>
          <a:prstGeom prst="rect">
            <a:avLst/>
          </a:prstGeom>
        </p:spPr>
        <p:txBody>
          <a:bodyPr vert="horz" lIns="0" tIns="0" rIns="0" bIns="0" rtlCol="0" anchor="ctr"/>
          <a:lstStyle>
            <a:lvl1pPr algn="ctr">
              <a:defRPr sz="1000" b="0" i="0">
                <a:solidFill>
                  <a:schemeClr val="bg1"/>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404977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761641"/>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7" r:id="rId3"/>
    <p:sldLayoutId id="2147483661" r:id="rId4"/>
    <p:sldLayoutId id="2147483658" r:id="rId5"/>
    <p:sldLayoutId id="2147483660" r:id="rId6"/>
    <p:sldLayoutId id="2147483662" r:id="rId7"/>
    <p:sldLayoutId id="2147483664" r:id="rId8"/>
    <p:sldLayoutId id="2147483665" r:id="rId9"/>
    <p:sldLayoutId id="2147483663" r:id="rId10"/>
    <p:sldLayoutId id="2147483650" r:id="rId11"/>
    <p:sldLayoutId id="2147483669" r:id="rId12"/>
    <p:sldLayoutId id="2147483670" r:id="rId13"/>
    <p:sldLayoutId id="2147483666" r:id="rId14"/>
    <p:sldLayoutId id="2147483668" r:id="rId15"/>
    <p:sldLayoutId id="2147483672" r:id="rId16"/>
    <p:sldLayoutId id="2147483671" r:id="rId17"/>
    <p:sldLayoutId id="2147483667" r:id="rId18"/>
    <p:sldLayoutId id="2147483656" r:id="rId19"/>
    <p:sldLayoutId id="2147483673" r:id="rId20"/>
    <p:sldLayoutId id="2147483674"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4.xml"/><Relationship Id="rId2"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png"/><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png"/><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FD0F0D-A51D-C444-9ABB-086C5E3C8B1C}"/>
              </a:ext>
            </a:extLst>
          </p:cNvPr>
          <p:cNvSpPr>
            <a:spLocks noGrp="1"/>
          </p:cNvSpPr>
          <p:nvPr>
            <p:ph type="title"/>
          </p:nvPr>
        </p:nvSpPr>
        <p:spPr>
          <a:xfrm>
            <a:off x="634991" y="620688"/>
            <a:ext cx="6109081" cy="2808312"/>
          </a:xfrm>
        </p:spPr>
        <p:txBody>
          <a:bodyPr/>
          <a:lstStyle/>
          <a:p>
            <a:r>
              <a:rPr lang="en-US" altLang="zh-CN" dirty="0" smtClean="0"/>
              <a:t>Geometric</a:t>
            </a:r>
            <a:r>
              <a:rPr lang="zh-CN" altLang="en-US" dirty="0" smtClean="0"/>
              <a:t> </a:t>
            </a:r>
            <a:r>
              <a:rPr lang="en-US" altLang="zh-CN" dirty="0" smtClean="0"/>
              <a:t>Understanding</a:t>
            </a:r>
            <a:r>
              <a:rPr lang="zh-CN" altLang="en-US" dirty="0" smtClean="0"/>
              <a:t> </a:t>
            </a:r>
            <a:r>
              <a:rPr lang="en-US" altLang="zh-CN" dirty="0" smtClean="0"/>
              <a:t>of</a:t>
            </a:r>
            <a:r>
              <a:rPr lang="zh-CN" altLang="en-US" dirty="0" smtClean="0"/>
              <a:t> </a:t>
            </a:r>
            <a:r>
              <a:rPr lang="en-US" altLang="zh-CN" dirty="0" smtClean="0"/>
              <a:t>Deep</a:t>
            </a:r>
            <a:r>
              <a:rPr lang="zh-CN" altLang="en-US" dirty="0" smtClean="0"/>
              <a:t> </a:t>
            </a:r>
            <a:r>
              <a:rPr lang="en-US" altLang="zh-CN" dirty="0" smtClean="0"/>
              <a:t>Learning</a:t>
            </a:r>
            <a:endParaRPr kumimoji="1" lang="zh-CN" altLang="en-US" dirty="0"/>
          </a:p>
        </p:txBody>
      </p:sp>
      <p:sp>
        <p:nvSpPr>
          <p:cNvPr id="4" name="文本占位符 3">
            <a:extLst>
              <a:ext uri="{FF2B5EF4-FFF2-40B4-BE49-F238E27FC236}">
                <a16:creationId xmlns:a16="http://schemas.microsoft.com/office/drawing/2014/main" xmlns="" id="{01884AB3-F20A-B64A-9543-FB0525CA1FF4}"/>
              </a:ext>
            </a:extLst>
          </p:cNvPr>
          <p:cNvSpPr>
            <a:spLocks noGrp="1"/>
          </p:cNvSpPr>
          <p:nvPr>
            <p:ph type="body" sz="quarter" idx="11"/>
          </p:nvPr>
        </p:nvSpPr>
        <p:spPr/>
        <p:txBody>
          <a:bodyPr/>
          <a:lstStyle/>
          <a:p>
            <a:r>
              <a:rPr kumimoji="1" lang="zh-CN" altLang="en-US" dirty="0"/>
              <a:t>第二版</a:t>
            </a:r>
          </a:p>
        </p:txBody>
      </p:sp>
      <p:sp>
        <p:nvSpPr>
          <p:cNvPr id="3" name="内容占位符 2"/>
          <p:cNvSpPr>
            <a:spLocks noGrp="1"/>
          </p:cNvSpPr>
          <p:nvPr>
            <p:ph sz="quarter" idx="10"/>
          </p:nvPr>
        </p:nvSpPr>
        <p:spPr/>
        <p:txBody>
          <a:bodyPr/>
          <a:lstStyle/>
          <a:p>
            <a:endParaRPr kumimoji="1" lang="zh-CN" altLang="en-US" dirty="0"/>
          </a:p>
        </p:txBody>
      </p:sp>
    </p:spTree>
    <p:extLst>
      <p:ext uri="{BB962C8B-B14F-4D97-AF65-F5344CB8AC3E}">
        <p14:creationId xmlns:p14="http://schemas.microsoft.com/office/powerpoint/2010/main" val="256162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10</a:t>
            </a:fld>
            <a:endParaRPr lang="en-US" dirty="0"/>
          </a:p>
        </p:txBody>
      </p:sp>
      <p:sp>
        <p:nvSpPr>
          <p:cNvPr id="4" name="标题 3"/>
          <p:cNvSpPr>
            <a:spLocks noGrp="1"/>
          </p:cNvSpPr>
          <p:nvPr>
            <p:ph type="title"/>
          </p:nvPr>
        </p:nvSpPr>
        <p:spPr/>
        <p:txBody>
          <a:bodyPr/>
          <a:lstStyle/>
          <a:p>
            <a:r>
              <a:rPr kumimoji="1" lang="en-US" altLang="zh-CN" dirty="0" smtClean="0"/>
              <a:t>Manifold</a:t>
            </a:r>
            <a:r>
              <a:rPr kumimoji="1" lang="zh-CN" altLang="en-US" dirty="0" smtClean="0"/>
              <a:t> </a:t>
            </a:r>
            <a:r>
              <a:rPr kumimoji="1" lang="en-US" altLang="zh-CN" dirty="0" smtClean="0"/>
              <a:t>Learning</a:t>
            </a:r>
            <a:r>
              <a:rPr kumimoji="1" lang="zh-CN" altLang="en-US" dirty="0" smtClean="0"/>
              <a:t> </a:t>
            </a:r>
            <a:r>
              <a:rPr kumimoji="1" lang="en-US" altLang="zh-CN" dirty="0" smtClean="0"/>
              <a:t>in</a:t>
            </a:r>
            <a:r>
              <a:rPr kumimoji="1" lang="zh-CN" altLang="en-US" dirty="0" smtClean="0"/>
              <a:t> </a:t>
            </a:r>
            <a:r>
              <a:rPr kumimoji="1" lang="en-US" altLang="zh-CN" dirty="0" smtClean="0"/>
              <a:t>DL</a:t>
            </a:r>
            <a:r>
              <a:rPr kumimoji="1" lang="zh-CN" altLang="en-US" dirty="0" smtClean="0"/>
              <a:t> </a:t>
            </a:r>
            <a:r>
              <a:rPr kumimoji="1" lang="en-US" altLang="zh-CN" dirty="0" smtClean="0"/>
              <a:t>--</a:t>
            </a:r>
            <a:r>
              <a:rPr kumimoji="1" lang="en-US" altLang="zh-CN" dirty="0" err="1" smtClean="0"/>
              <a:t>autoencoder</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spcAft>
                    <a:spcPts val="600"/>
                  </a:spcAft>
                </a:pPr>
                <a:r>
                  <a:rPr kumimoji="1" lang="en-US" altLang="zh-CN" sz="2000" dirty="0" smtClean="0"/>
                  <a:t>Autoencoder</a:t>
                </a:r>
                <a:r>
                  <a:rPr kumimoji="1" lang="zh-CN" altLang="en-US" sz="2000" dirty="0" smtClean="0"/>
                  <a:t>是非常基本的用于学习流行结构的深度学习模型</a:t>
                </a:r>
              </a:p>
              <a:p>
                <a:pPr>
                  <a:spcAft>
                    <a:spcPts val="600"/>
                  </a:spcAft>
                </a:pPr>
                <a:r>
                  <a:rPr kumimoji="1" lang="zh-CN" altLang="en-US" sz="2000" dirty="0" smtClean="0"/>
                  <a:t>自动编码器是输入和输出维数相等，输入输出都是背景空间</a:t>
                </a:r>
                <a14:m>
                  <m:oMath xmlns:m="http://schemas.openxmlformats.org/officeDocument/2006/math">
                    <m:r>
                      <a:rPr kumimoji="1" lang="zh-CN" altLang="en-US" sz="2000" i="1">
                        <a:latin typeface="Cambria Math" charset="0"/>
                        <a:ea typeface="Cambria Math" charset="0"/>
                        <a:cs typeface="Cambria Math" charset="0"/>
                      </a:rPr>
                      <m:t>𝒳</m:t>
                    </m:r>
                  </m:oMath>
                </a14:m>
                <a:r>
                  <a:rPr kumimoji="1" lang="zh-CN" altLang="en-US" sz="2000" dirty="0" smtClean="0"/>
                  <a:t>；中间有一个瓶颈层，瓶颈层的输出空间为特征空间</a:t>
                </a:r>
                <a14:m>
                  <m:oMath xmlns:m="http://schemas.openxmlformats.org/officeDocument/2006/math">
                    <m:r>
                      <a:rPr kumimoji="1" lang="is-IS" altLang="zh-CN" sz="2000" i="1">
                        <a:latin typeface="Cambria Math" charset="0"/>
                        <a:ea typeface="Cambria Math" charset="0"/>
                        <a:cs typeface="Cambria Math" charset="0"/>
                      </a:rPr>
                      <m:t>ℱ</m:t>
                    </m:r>
                  </m:oMath>
                </a14:m>
                <a:r>
                  <a:rPr kumimoji="1" lang="zh-CN" altLang="en-US" sz="2000" dirty="0" smtClean="0"/>
                  <a:t>（</a:t>
                </a:r>
                <a:r>
                  <a:rPr kumimoji="1" lang="en-US" altLang="zh-CN" sz="2000" dirty="0" err="1" smtClean="0"/>
                  <a:t>maniflold</a:t>
                </a:r>
                <a:r>
                  <a:rPr kumimoji="1" lang="zh-CN" altLang="en-US" sz="2000" dirty="0" smtClean="0"/>
                  <a:t>）</a:t>
                </a:r>
              </a:p>
              <a:p>
                <a:pPr>
                  <a:spcAft>
                    <a:spcPts val="600"/>
                  </a:spcAft>
                </a:pPr>
                <a:r>
                  <a:rPr kumimoji="1" lang="zh-CN" altLang="en-US" sz="2000" dirty="0" smtClean="0">
                    <a:ea typeface="Cambria Math" charset="0"/>
                    <a:cs typeface="Cambria Math" charset="0"/>
                  </a:rPr>
                  <a:t>左侧是编码映射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smtClean="0">
                            <a:latin typeface="Cambria Math" charset="0"/>
                            <a:ea typeface="Cambria Math" charset="0"/>
                            <a:cs typeface="Cambria Math" charset="0"/>
                          </a:rPr>
                          <m:t>𝜃</m:t>
                        </m:r>
                      </m:sub>
                    </m:sSub>
                    <m:r>
                      <a:rPr kumimoji="1" lang="en-US" altLang="zh-CN" sz="2000" b="0" i="1" smtClean="0">
                        <a:latin typeface="Cambria Math" charset="0"/>
                        <a:ea typeface="Cambria Math" charset="0"/>
                        <a:cs typeface="Cambria Math" charset="0"/>
                      </a:rPr>
                      <m:t>:</m:t>
                    </m:r>
                    <m:r>
                      <a:rPr kumimoji="1" lang="zh-CN" altLang="en-US" sz="2000" i="1" smtClean="0">
                        <a:latin typeface="Cambria Math" charset="0"/>
                        <a:ea typeface="Cambria Math" charset="0"/>
                        <a:cs typeface="Cambria Math" charset="0"/>
                      </a:rPr>
                      <m:t>𝒳</m:t>
                    </m:r>
                    <m:r>
                      <a:rPr kumimoji="1" lang="is-IS" altLang="zh-CN" sz="2000" i="1" smtClean="0">
                        <a:latin typeface="Cambria Math" charset="0"/>
                        <a:ea typeface="Cambria Math" charset="0"/>
                        <a:cs typeface="Cambria Math" charset="0"/>
                      </a:rPr>
                      <m:t>→</m:t>
                    </m:r>
                    <m:r>
                      <a:rPr kumimoji="1" lang="is-IS" altLang="zh-CN" sz="2000" i="1" smtClean="0">
                        <a:latin typeface="Cambria Math" charset="0"/>
                        <a:ea typeface="Cambria Math" charset="0"/>
                        <a:cs typeface="Cambria Math" charset="0"/>
                      </a:rPr>
                      <m:t>ℱ</m:t>
                    </m:r>
                  </m:oMath>
                </a14:m>
                <a:r>
                  <a:rPr kumimoji="1" lang="zh-CN" altLang="en-US" sz="2000" dirty="0" smtClean="0"/>
                  <a:t>；右侧表示解码映射</a:t>
                </a:r>
                <a14:m>
                  <m:oMath xmlns:m="http://schemas.openxmlformats.org/officeDocument/2006/math">
                    <m:sSub>
                      <m:sSubPr>
                        <m:ctrlPr>
                          <a:rPr kumimoji="1" lang="en-US" altLang="zh-CN" sz="2000" i="1" smtClean="0">
                            <a:latin typeface="Cambria Math" charset="0"/>
                          </a:rPr>
                        </m:ctrlPr>
                      </m:sSubPr>
                      <m:e>
                        <m:r>
                          <a:rPr kumimoji="1" lang="en-US" altLang="zh-CN" sz="2000" i="1" smtClean="0">
                            <a:latin typeface="Cambria Math" charset="0"/>
                            <a:ea typeface="Cambria Math" charset="0"/>
                            <a:cs typeface="Cambria Math" charset="0"/>
                          </a:rPr>
                          <m:t>𝜓</m:t>
                        </m:r>
                      </m:e>
                      <m:sub>
                        <m:r>
                          <a:rPr kumimoji="1" lang="en-US" altLang="zh-CN" sz="2000" i="1" smtClean="0">
                            <a:latin typeface="Cambria Math" charset="0"/>
                            <a:ea typeface="Cambria Math" charset="0"/>
                            <a:cs typeface="Cambria Math" charset="0"/>
                          </a:rPr>
                          <m:t>𝜃</m:t>
                        </m:r>
                      </m:sub>
                    </m:sSub>
                    <m:r>
                      <a:rPr kumimoji="1" lang="en-US" altLang="zh-CN" sz="2000" b="0" i="1" smtClean="0">
                        <a:latin typeface="Cambria Math" charset="0"/>
                      </a:rPr>
                      <m:t>:</m:t>
                    </m:r>
                    <m:r>
                      <a:rPr kumimoji="1" lang="is-IS" altLang="zh-CN" sz="2000" i="1">
                        <a:latin typeface="Cambria Math" charset="0"/>
                        <a:ea typeface="Cambria Math" charset="0"/>
                        <a:cs typeface="Cambria Math" charset="0"/>
                      </a:rPr>
                      <m:t>ℱ</m:t>
                    </m:r>
                    <m:r>
                      <a:rPr kumimoji="1" lang="is-I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oMath>
                </a14:m>
                <a:endParaRPr kumimoji="1" lang="zh-CN" altLang="en-US" sz="2000" dirty="0" smtClean="0"/>
              </a:p>
              <a:p>
                <a:pPr>
                  <a:spcAft>
                    <a:spcPts val="600"/>
                  </a:spcAft>
                </a:pPr>
                <a:r>
                  <a:rPr kumimoji="1" lang="en-US" altLang="zh-CN" sz="2000" dirty="0" smtClean="0"/>
                  <a:t>Loss</a:t>
                </a:r>
                <a:r>
                  <a:rPr kumimoji="1" lang="zh-CN" altLang="en-US" sz="2000" dirty="0" smtClean="0"/>
                  <a:t> </a:t>
                </a:r>
                <a:r>
                  <a:rPr kumimoji="1" lang="en-US" altLang="zh-CN" sz="2000" dirty="0" smtClean="0"/>
                  <a:t>function</a:t>
                </a:r>
                <a:r>
                  <a:rPr kumimoji="1" lang="zh-CN" altLang="en-US" sz="2000" dirty="0" smtClean="0"/>
                  <a:t> 可以用输入和输出的</a:t>
                </a:r>
                <a:r>
                  <a:rPr kumimoji="1" lang="en-US" altLang="zh-CN" sz="2000" dirty="0" smtClean="0"/>
                  <a:t>L2</a:t>
                </a:r>
                <a:r>
                  <a:rPr kumimoji="1" lang="zh-CN" altLang="en-US" sz="2000" dirty="0" smtClean="0"/>
                  <a:t>范数表示</a:t>
                </a:r>
              </a:p>
              <a:p>
                <a:pPr>
                  <a:spcAft>
                    <a:spcPts val="600"/>
                  </a:spcAft>
                </a:pPr>
                <a:endParaRPr kumimoji="1" lang="zh-CN" altLang="en-US" sz="2000" dirty="0"/>
              </a:p>
              <a:p>
                <a:pPr>
                  <a:spcAft>
                    <a:spcPts val="600"/>
                  </a:spcAft>
                </a:pPr>
                <a:endParaRPr kumimoji="1" lang="zh-CN" altLang="en-US" sz="2000" dirty="0" smtClean="0"/>
              </a:p>
              <a:p>
                <a:pPr>
                  <a:spcAft>
                    <a:spcPts val="600"/>
                  </a:spcAft>
                </a:pPr>
                <a:endParaRPr kumimoji="1" lang="zh-CN" altLang="en-US" sz="2000" dirty="0"/>
              </a:p>
              <a:p>
                <a:pPr>
                  <a:spcAft>
                    <a:spcPts val="600"/>
                  </a:spcAft>
                </a:pPr>
                <a:r>
                  <a:rPr kumimoji="1" lang="zh-CN" altLang="en-US" sz="2000" dirty="0" smtClean="0"/>
                  <a:t>解码映射就是流行的一个参数表示</a:t>
                </a:r>
              </a:p>
              <a:p>
                <a:pPr>
                  <a:spcAft>
                    <a:spcPts val="600"/>
                  </a:spcAft>
                </a:pPr>
                <a:r>
                  <a:rPr kumimoji="1" lang="zh-CN" altLang="en-US" sz="2000" dirty="0" smtClean="0"/>
                  <a:t>用重建的流行逼近数据流行</a:t>
                </a:r>
              </a:p>
              <a:p>
                <a:endParaRPr kumimoji="1" lang="zh-CN" altLang="en-US" sz="2000" dirty="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t="-2249" r="-1180"/>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030342" y="3929968"/>
            <a:ext cx="5158854" cy="2125603"/>
          </a:xfrm>
          <a:prstGeom prst="rect">
            <a:avLst/>
          </a:prstGeom>
        </p:spPr>
      </p:pic>
      <p:pic>
        <p:nvPicPr>
          <p:cNvPr id="5" name="图片 4"/>
          <p:cNvPicPr>
            <a:picLocks noChangeAspect="1"/>
          </p:cNvPicPr>
          <p:nvPr/>
        </p:nvPicPr>
        <p:blipFill>
          <a:blip r:embed="rId5"/>
          <a:stretch>
            <a:fillRect/>
          </a:stretch>
        </p:blipFill>
        <p:spPr>
          <a:xfrm>
            <a:off x="4439816" y="3561668"/>
            <a:ext cx="2781300" cy="736600"/>
          </a:xfrm>
          <a:prstGeom prst="rect">
            <a:avLst/>
          </a:prstGeom>
        </p:spPr>
      </p:pic>
      <p:pic>
        <p:nvPicPr>
          <p:cNvPr id="6" name="图片 5"/>
          <p:cNvPicPr>
            <a:picLocks noChangeAspect="1"/>
          </p:cNvPicPr>
          <p:nvPr/>
        </p:nvPicPr>
        <p:blipFill>
          <a:blip r:embed="rId6"/>
          <a:stretch>
            <a:fillRect/>
          </a:stretch>
        </p:blipFill>
        <p:spPr>
          <a:xfrm>
            <a:off x="1902371" y="5699971"/>
            <a:ext cx="1460500" cy="355600"/>
          </a:xfrm>
          <a:prstGeom prst="rect">
            <a:avLst/>
          </a:prstGeom>
        </p:spPr>
      </p:pic>
    </p:spTree>
    <p:extLst>
      <p:ext uri="{BB962C8B-B14F-4D97-AF65-F5344CB8AC3E}">
        <p14:creationId xmlns:p14="http://schemas.microsoft.com/office/powerpoint/2010/main" val="35299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11</a:t>
            </a:fld>
            <a:endParaRPr lang="en-US" dirty="0"/>
          </a:p>
        </p:txBody>
      </p:sp>
      <p:sp>
        <p:nvSpPr>
          <p:cNvPr id="4" name="标题 3"/>
          <p:cNvSpPr>
            <a:spLocks noGrp="1"/>
          </p:cNvSpPr>
          <p:nvPr>
            <p:ph type="title"/>
          </p:nvPr>
        </p:nvSpPr>
        <p:spPr/>
        <p:txBody>
          <a:bodyPr/>
          <a:lstStyle/>
          <a:p>
            <a:r>
              <a:rPr kumimoji="1" lang="en-US" altLang="zh-CN" dirty="0" smtClean="0"/>
              <a:t>Manifold</a:t>
            </a:r>
            <a:r>
              <a:rPr kumimoji="1" lang="zh-CN" altLang="en-US" dirty="0" smtClean="0"/>
              <a:t> </a:t>
            </a:r>
            <a:r>
              <a:rPr kumimoji="1" lang="en-US" altLang="zh-CN" dirty="0" smtClean="0"/>
              <a:t>Learning</a:t>
            </a:r>
            <a:r>
              <a:rPr kumimoji="1" lang="zh-CN" altLang="en-US" dirty="0" smtClean="0"/>
              <a:t> </a:t>
            </a:r>
            <a:r>
              <a:rPr kumimoji="1" lang="en-US" altLang="zh-CN" dirty="0" smtClean="0"/>
              <a:t>in</a:t>
            </a:r>
            <a:r>
              <a:rPr kumimoji="1" lang="zh-CN" altLang="en-US" dirty="0" smtClean="0"/>
              <a:t> </a:t>
            </a:r>
            <a:r>
              <a:rPr kumimoji="1" lang="en-US" altLang="zh-CN" dirty="0" smtClean="0"/>
              <a:t>DL</a:t>
            </a:r>
            <a:r>
              <a:rPr kumimoji="1" lang="zh-CN" altLang="en-US" dirty="0" smtClean="0"/>
              <a:t> </a:t>
            </a:r>
            <a:r>
              <a:rPr kumimoji="1" lang="mr-IN" altLang="zh-CN" dirty="0" smtClean="0"/>
              <a:t>–</a:t>
            </a:r>
            <a:r>
              <a:rPr kumimoji="1" lang="en-US" altLang="zh-CN" dirty="0" smtClean="0"/>
              <a:t>Generative</a:t>
            </a:r>
            <a:r>
              <a:rPr kumimoji="1" lang="zh-CN" altLang="en-US" dirty="0" smtClean="0"/>
              <a:t> </a:t>
            </a:r>
            <a:r>
              <a:rPr kumimoji="1" lang="en-US" altLang="zh-CN" dirty="0" smtClean="0"/>
              <a:t>Model</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lnSpc>
                    <a:spcPct val="140000"/>
                  </a:lnSpc>
                  <a:spcAft>
                    <a:spcPts val="600"/>
                  </a:spcAft>
                </a:pPr>
                <a:r>
                  <a:rPr kumimoji="1" lang="zh-CN" altLang="en-US" sz="2000" dirty="0" smtClean="0"/>
                  <a:t>假设</a:t>
                </a:r>
                <a14:m>
                  <m:oMath xmlns:m="http://schemas.openxmlformats.org/officeDocument/2006/math">
                    <m:r>
                      <a:rPr kumimoji="1" lang="zh-CN" altLang="en-US" sz="2000" i="1">
                        <a:latin typeface="Cambria Math" charset="0"/>
                        <a:ea typeface="Cambria Math" charset="0"/>
                        <a:cs typeface="Cambria Math" charset="0"/>
                      </a:rPr>
                      <m:t>𝒳</m:t>
                    </m:r>
                  </m:oMath>
                </a14:m>
                <a:r>
                  <a:rPr kumimoji="1" lang="zh-CN" altLang="en-US" sz="2000" dirty="0" smtClean="0"/>
                  <a:t>是所有</a:t>
                </a:r>
                <a:r>
                  <a:rPr lang="en-US" altLang="zh-CN" sz="2000" dirty="0"/>
                  <a:t>n × n </a:t>
                </a:r>
                <a:r>
                  <a:rPr lang="zh-CN" altLang="en-US" sz="2000" dirty="0" smtClean="0"/>
                  <a:t>的颜色空间构成的空间，每个点代表一张图像，</a:t>
                </a:r>
                <a14:m>
                  <m:oMath xmlns:m="http://schemas.openxmlformats.org/officeDocument/2006/math">
                    <m:r>
                      <a:rPr kumimoji="1" lang="zh-CN" altLang="en-US" sz="2000" i="1">
                        <a:latin typeface="Cambria Math" charset="0"/>
                        <a:ea typeface="Cambria Math" charset="0"/>
                        <a:cs typeface="Cambria Math" charset="0"/>
                      </a:rPr>
                      <m:t>𝜇</m:t>
                    </m:r>
                  </m:oMath>
                </a14:m>
                <a:r>
                  <a:rPr kumimoji="1" lang="zh-CN" altLang="en-US" sz="2000" dirty="0" smtClean="0"/>
                  <a:t>代表一张图像表示人脸的概率，一张人脸图像取决于人脸的几何形状、光照条件、相机参数等，因此可以假设所有的人脸图像分布在一个有限维度的流行附件，记为流行</a:t>
                </a:r>
                <a14:m>
                  <m:oMath xmlns:m="http://schemas.openxmlformats.org/officeDocument/2006/math">
                    <m:r>
                      <a:rPr kumimoji="1" lang="en-US" altLang="zh-CN" sz="2000" i="1">
                        <a:latin typeface="Cambria Math" charset="0"/>
                        <a:ea typeface="Cambria Math" charset="0"/>
                        <a:cs typeface="Cambria Math" charset="0"/>
                      </a:rPr>
                      <m:t>𝑆</m:t>
                    </m:r>
                  </m:oMath>
                </a14:m>
                <a:endParaRPr kumimoji="1" lang="zh-CN" altLang="en-US" sz="2000" dirty="0" smtClean="0"/>
              </a:p>
              <a:p>
                <a:pPr>
                  <a:lnSpc>
                    <a:spcPct val="140000"/>
                  </a:lnSpc>
                  <a:spcAft>
                    <a:spcPts val="600"/>
                  </a:spcAft>
                </a:pPr>
                <a:r>
                  <a:rPr kumimoji="1" lang="zh-CN" altLang="en-US" sz="2000" dirty="0" smtClean="0"/>
                  <a:t>用人脸图像训练一个</a:t>
                </a:r>
                <a:r>
                  <a:rPr kumimoji="1" lang="en-US" altLang="zh-CN" sz="2000" dirty="0" err="1" smtClean="0"/>
                  <a:t>Autoencoder</a:t>
                </a:r>
                <a:r>
                  <a:rPr kumimoji="1" lang="zh-CN" altLang="en-US" sz="2000" dirty="0" smtClean="0"/>
                  <a:t>，得到流行的参数表示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rPr>
                      <m:t>:</m:t>
                    </m:r>
                    <m:r>
                      <a:rPr kumimoji="1" lang="is-IS" altLang="zh-CN" sz="2000" i="1">
                        <a:latin typeface="Cambria Math" charset="0"/>
                        <a:ea typeface="Cambria Math" charset="0"/>
                        <a:cs typeface="Cambria Math" charset="0"/>
                      </a:rPr>
                      <m:t>ℱ</m:t>
                    </m:r>
                    <m:r>
                      <a:rPr kumimoji="1" lang="is-IS" altLang="zh-CN" sz="2000" i="1">
                        <a:latin typeface="Cambria Math" charset="0"/>
                        <a:ea typeface="Cambria Math" charset="0"/>
                        <a:cs typeface="Cambria Math" charset="0"/>
                      </a:rPr>
                      <m:t>→</m:t>
                    </m:r>
                    <m:acc>
                      <m:accPr>
                        <m:chr m:val="̃"/>
                        <m:ctrlPr>
                          <a:rPr kumimoji="1" lang="is-IS" altLang="zh-CN" sz="2000" i="1" smtClean="0">
                            <a:latin typeface="Cambria Math" charset="0"/>
                            <a:ea typeface="Cambria Math" charset="0"/>
                            <a:cs typeface="Cambria Math" charset="0"/>
                          </a:rPr>
                        </m:ctrlPr>
                      </m:accPr>
                      <m:e>
                        <m:r>
                          <a:rPr kumimoji="1" lang="en-US" altLang="zh-CN" sz="2000" b="0" i="1" smtClean="0">
                            <a:latin typeface="Cambria Math" charset="0"/>
                            <a:ea typeface="Cambria Math" charset="0"/>
                            <a:cs typeface="Cambria Math" charset="0"/>
                          </a:rPr>
                          <m:t>𝑆</m:t>
                        </m:r>
                      </m:e>
                    </m:acc>
                  </m:oMath>
                </a14:m>
                <a:r>
                  <a:rPr kumimoji="1" lang="zh-CN" altLang="en-US" sz="2000" dirty="0" smtClean="0"/>
                  <a:t>，给定一个编码</a:t>
                </a:r>
                <a14:m>
                  <m:oMath xmlns:m="http://schemas.openxmlformats.org/officeDocument/2006/math">
                    <m:r>
                      <m:rPr>
                        <m:sty m:val="p"/>
                      </m:rPr>
                      <a:rPr kumimoji="1" lang="en-US" altLang="zh-CN" sz="2000" dirty="0">
                        <a:latin typeface="Cambria Math" charset="0"/>
                        <a:ea typeface="Cambria Math" charset="0"/>
                        <a:cs typeface="Cambria Math" charset="0"/>
                      </a:rPr>
                      <m:t>z</m:t>
                    </m:r>
                    <m:r>
                      <a:rPr kumimoji="1" lang="en-US" altLang="zh-CN" sz="2000" i="1" dirty="0" smtClean="0">
                        <a:latin typeface="Cambria Math" charset="0"/>
                        <a:ea typeface="Cambria Math" charset="0"/>
                        <a:cs typeface="Cambria Math" charset="0"/>
                      </a:rPr>
                      <m:t>∈</m:t>
                    </m:r>
                    <m:r>
                      <a:rPr kumimoji="1" lang="is-IS" altLang="zh-CN" sz="2000" i="1">
                        <a:latin typeface="Cambria Math" charset="0"/>
                        <a:ea typeface="Cambria Math" charset="0"/>
                        <a:cs typeface="Cambria Math" charset="0"/>
                      </a:rPr>
                      <m:t>ℱ</m:t>
                    </m:r>
                  </m:oMath>
                </a14:m>
                <a:r>
                  <a:rPr kumimoji="1" lang="zh-CN" altLang="en-US" sz="2000" dirty="0" smtClean="0"/>
                  <a:t>，其解码后的图像</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d>
                      <m:dPr>
                        <m:ctrlPr>
                          <a:rPr kumimoji="1" lang="en-US" altLang="zh-CN" sz="2000" b="0" i="1" smtClean="0">
                            <a:latin typeface="Cambria Math" charset="0"/>
                            <a:ea typeface="Cambria Math" charset="0"/>
                            <a:cs typeface="Cambria Math" charset="0"/>
                          </a:rPr>
                        </m:ctrlPr>
                      </m:dPr>
                      <m:e>
                        <m:r>
                          <a:rPr kumimoji="1" lang="en-US" altLang="zh-CN" sz="2000" b="0" i="1" smtClean="0">
                            <a:latin typeface="Cambria Math" charset="0"/>
                            <a:ea typeface="Cambria Math" charset="0"/>
                            <a:cs typeface="Cambria Math" charset="0"/>
                          </a:rPr>
                          <m:t>𝑧</m:t>
                        </m:r>
                      </m:e>
                    </m:d>
                    <m:r>
                      <a:rPr kumimoji="1" lang="en-US" altLang="zh-CN" sz="2000" i="1" dirty="0">
                        <a:latin typeface="Cambria Math" charset="0"/>
                        <a:ea typeface="Cambria Math" charset="0"/>
                        <a:cs typeface="Cambria Math" charset="0"/>
                      </a:rPr>
                      <m:t>∈</m:t>
                    </m:r>
                    <m:acc>
                      <m:accPr>
                        <m:chr m:val="̃"/>
                        <m:ctrlPr>
                          <a:rPr kumimoji="1" lang="is-IS" altLang="zh-CN" sz="2000" i="1" smtClean="0">
                            <a:latin typeface="Cambria Math" charset="0"/>
                            <a:ea typeface="Cambria Math" charset="0"/>
                            <a:cs typeface="Cambria Math" charset="0"/>
                          </a:rPr>
                        </m:ctrlPr>
                      </m:accPr>
                      <m:e>
                        <m:r>
                          <a:rPr kumimoji="1" lang="en-US" altLang="zh-CN" sz="2000" i="1">
                            <a:latin typeface="Cambria Math" charset="0"/>
                            <a:ea typeface="Cambria Math" charset="0"/>
                            <a:cs typeface="Cambria Math" charset="0"/>
                          </a:rPr>
                          <m:t>𝑆</m:t>
                        </m:r>
                      </m:e>
                    </m:acc>
                  </m:oMath>
                </a14:m>
                <a:r>
                  <a:rPr kumimoji="1" lang="zh-CN" altLang="en-US" sz="2000" dirty="0" smtClean="0"/>
                  <a:t> 在人脸图像的重建模型上，可以生成一张人脸图像</a:t>
                </a:r>
              </a:p>
              <a:p>
                <a:endParaRPr kumimoji="1" lang="zh-CN" altLang="en-US" sz="2000" dirty="0"/>
              </a:p>
              <a:p>
                <a:endParaRPr kumimoji="1" lang="zh-CN" altLang="en-US" sz="2000" dirty="0"/>
              </a:p>
              <a:p>
                <a:pPr marL="0" indent="0">
                  <a:buNone/>
                </a:pPr>
                <a:endParaRPr kumimoji="1" lang="zh-CN" altLang="en-US" sz="2000" dirty="0" smtClean="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r="-1404"/>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511824" y="3975320"/>
            <a:ext cx="4896544" cy="2564499"/>
          </a:xfrm>
          <a:prstGeom prst="rect">
            <a:avLst/>
          </a:prstGeom>
        </p:spPr>
      </p:pic>
    </p:spTree>
    <p:extLst>
      <p:ext uri="{BB962C8B-B14F-4D97-AF65-F5344CB8AC3E}">
        <p14:creationId xmlns:p14="http://schemas.microsoft.com/office/powerpoint/2010/main" val="12876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12</a:t>
            </a:fld>
            <a:endParaRPr lang="en-US" dirty="0"/>
          </a:p>
        </p:txBody>
      </p:sp>
      <p:sp>
        <p:nvSpPr>
          <p:cNvPr id="4" name="标题 3"/>
          <p:cNvSpPr>
            <a:spLocks noGrp="1"/>
          </p:cNvSpPr>
          <p:nvPr>
            <p:ph type="title"/>
          </p:nvPr>
        </p:nvSpPr>
        <p:spPr/>
        <p:txBody>
          <a:bodyPr/>
          <a:lstStyle/>
          <a:p>
            <a:r>
              <a:rPr kumimoji="1" lang="en-US" altLang="zh-CN" dirty="0" smtClean="0"/>
              <a:t>Manifold</a:t>
            </a:r>
            <a:r>
              <a:rPr kumimoji="1" lang="zh-CN" altLang="en-US" dirty="0" smtClean="0"/>
              <a:t> </a:t>
            </a:r>
            <a:r>
              <a:rPr kumimoji="1" lang="en-US" altLang="zh-CN" dirty="0" smtClean="0"/>
              <a:t>Learning</a:t>
            </a:r>
            <a:r>
              <a:rPr kumimoji="1" lang="zh-CN" altLang="en-US" dirty="0" smtClean="0"/>
              <a:t> </a:t>
            </a:r>
            <a:r>
              <a:rPr kumimoji="1" lang="en-US" altLang="zh-CN" dirty="0" smtClean="0"/>
              <a:t>in</a:t>
            </a:r>
            <a:r>
              <a:rPr kumimoji="1" lang="zh-CN" altLang="en-US" dirty="0" smtClean="0"/>
              <a:t> </a:t>
            </a:r>
            <a:r>
              <a:rPr kumimoji="1" lang="en-US" altLang="zh-CN" dirty="0" smtClean="0"/>
              <a:t>DL</a:t>
            </a:r>
            <a:r>
              <a:rPr kumimoji="1" lang="zh-CN" altLang="en-US" dirty="0" smtClean="0"/>
              <a:t> </a:t>
            </a:r>
            <a:r>
              <a:rPr kumimoji="1" lang="mr-IN" altLang="zh-CN" dirty="0" smtClean="0"/>
              <a:t>–</a:t>
            </a:r>
            <a:r>
              <a:rPr kumimoji="1" lang="en-US" altLang="zh-CN" dirty="0"/>
              <a:t>Generative</a:t>
            </a:r>
            <a:r>
              <a:rPr kumimoji="1" lang="zh-CN" altLang="en-US" dirty="0"/>
              <a:t> </a:t>
            </a:r>
            <a:r>
              <a:rPr kumimoji="1" lang="en-US" altLang="zh-CN"/>
              <a:t>Model</a:t>
            </a:r>
            <a:endParaRPr kumimoji="1" lang="zh-CN" altLang="en-US" dirty="0"/>
          </a:p>
        </p:txBody>
      </p:sp>
      <mc:AlternateContent xmlns:mc="http://schemas.openxmlformats.org/markup-compatibility/2006" xmlns:a14="http://schemas.microsoft.com/office/drawing/2010/main">
        <mc:Choice Requires="a14">
          <p:sp>
            <p:nvSpPr>
              <p:cNvPr id="16" name="内容占位符 15"/>
              <p:cNvSpPr>
                <a:spLocks noGrp="1"/>
              </p:cNvSpPr>
              <p:nvPr>
                <p:ph sz="half" idx="19"/>
              </p:nvPr>
            </p:nvSpPr>
            <p:spPr/>
            <p:txBody>
              <a:bodyPr/>
              <a:lstStyle/>
              <a:p>
                <a:r>
                  <a:rPr kumimoji="1" lang="zh-CN" altLang="en-US" sz="2000" dirty="0" smtClean="0"/>
                  <a:t>给定一张人脸图像，生成这张脸二十年后的图像，或者倒推这张脸二十年前的图像</a:t>
                </a:r>
              </a:p>
              <a:p>
                <a:r>
                  <a:rPr kumimoji="1" lang="zh-CN" altLang="en-US" sz="2000" dirty="0" smtClean="0"/>
                  <a:t>先学习所有二十岁的人脸图像</a:t>
                </a:r>
                <a:r>
                  <a:rPr kumimoji="1" lang="en-US" altLang="zh-CN" sz="2000" dirty="0" smtClean="0"/>
                  <a:t>manifold</a:t>
                </a:r>
                <a14:m>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𝑆</m:t>
                        </m:r>
                      </m:e>
                      <m:sub>
                        <m:r>
                          <a:rPr kumimoji="1" lang="en-US" altLang="zh-CN" sz="2000" b="0" i="1" smtClean="0">
                            <a:latin typeface="Cambria Math" charset="0"/>
                          </a:rPr>
                          <m:t>1</m:t>
                        </m:r>
                      </m:sub>
                    </m:sSub>
                  </m:oMath>
                </a14:m>
                <a:r>
                  <a:rPr kumimoji="1" lang="zh-CN" altLang="en-US" sz="2000" dirty="0" smtClean="0"/>
                  <a:t>，在学习所有四十岁的人脸图像</a:t>
                </a:r>
                <a:r>
                  <a:rPr kumimoji="1" lang="en-US" altLang="zh-CN" sz="2000" dirty="0" smtClean="0"/>
                  <a:t>manifold</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𝑆</m:t>
                        </m:r>
                      </m:e>
                      <m:sub>
                        <m:r>
                          <a:rPr kumimoji="1" lang="en-US" altLang="zh-CN" sz="2000" b="0" i="1" smtClean="0">
                            <a:latin typeface="Cambria Math" charset="0"/>
                          </a:rPr>
                          <m:t>2</m:t>
                        </m:r>
                      </m:sub>
                    </m:sSub>
                  </m:oMath>
                </a14:m>
                <a:r>
                  <a:rPr kumimoji="1" lang="zh-CN" altLang="en-US" sz="2000" dirty="0" smtClean="0"/>
                  <a:t>，表示成各自的编码、解码映射</a:t>
                </a:r>
              </a:p>
              <a:p>
                <a:pPr marL="0" indent="0">
                  <a:buNone/>
                </a:pPr>
                <a:endParaRPr kumimoji="1" lang="zh-CN" altLang="en-US" sz="2000" dirty="0"/>
              </a:p>
              <a:p>
                <a:r>
                  <a:rPr kumimoji="1" lang="zh-CN" altLang="en-US" sz="2000" dirty="0" smtClean="0"/>
                  <a:t>再学习两个流行之间的映射</a:t>
                </a:r>
                <a:endParaRPr kumimoji="1" lang="zh-CN" altLang="en-US" sz="2000" dirty="0"/>
              </a:p>
              <a:p>
                <a:endParaRPr kumimoji="1" lang="zh-CN" altLang="en-US" sz="2000" dirty="0" smtClean="0"/>
              </a:p>
              <a:p>
                <a:endParaRPr kumimoji="1" lang="zh-CN" altLang="en-US" sz="2000" dirty="0"/>
              </a:p>
              <a:p>
                <a:endParaRPr kumimoji="1" lang="zh-CN" altLang="en-US" sz="2000" dirty="0" smtClean="0"/>
              </a:p>
              <a:p>
                <a:endParaRPr kumimoji="1" lang="zh-CN" altLang="en-US" sz="2000" dirty="0"/>
              </a:p>
              <a:p>
                <a:r>
                  <a:rPr kumimoji="1" lang="zh-CN" altLang="en-US" sz="2000" dirty="0" smtClean="0"/>
                  <a:t>隐空间的映射可以用一个深度神经网络表示</a:t>
                </a:r>
                <a:endParaRPr kumimoji="1" lang="zh-CN" altLang="en-US" sz="2000" dirty="0"/>
              </a:p>
              <a:p>
                <a:r>
                  <a:rPr kumimoji="1" lang="zh-CN" altLang="en-US" sz="2000" dirty="0" smtClean="0"/>
                  <a:t>输入一张青年人的照片</a:t>
                </a:r>
                <a14:m>
                  <m:oMath xmlns:m="http://schemas.openxmlformats.org/officeDocument/2006/math">
                    <m:r>
                      <a:rPr kumimoji="1" lang="en-US" altLang="zh-CN" sz="2000" i="1">
                        <a:latin typeface="Cambria Math" charset="0"/>
                      </a:rPr>
                      <m:t>𝑝</m:t>
                    </m:r>
                  </m:oMath>
                </a14:m>
                <a:r>
                  <a:rPr kumimoji="1" lang="zh-CN" altLang="en-US" sz="2000" dirty="0" smtClean="0"/>
                  <a:t>，输出</a:t>
                </a:r>
              </a:p>
              <a:p>
                <a:endParaRPr kumimoji="1" lang="zh-CN" altLang="en-US" sz="2000" dirty="0"/>
              </a:p>
              <a:p>
                <a:endParaRPr kumimoji="1" lang="zh-CN" altLang="en-US" sz="2000" dirty="0"/>
              </a:p>
              <a:p>
                <a:endParaRPr kumimoji="1" lang="zh-CN" altLang="en-US" sz="2000" dirty="0"/>
              </a:p>
              <a:p>
                <a:pPr marL="0" indent="0">
                  <a:buNone/>
                </a:pPr>
                <a:endParaRPr kumimoji="1" lang="zh-CN" altLang="en-US" sz="2000" dirty="0" smtClean="0"/>
              </a:p>
            </p:txBody>
          </p:sp>
        </mc:Choice>
        <mc:Fallback xmlns="">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t="-2249" r="-1067"/>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225801" y="2338315"/>
            <a:ext cx="1943100" cy="419100"/>
          </a:xfrm>
          <a:prstGeom prst="rect">
            <a:avLst/>
          </a:prstGeom>
        </p:spPr>
      </p:pic>
      <p:pic>
        <p:nvPicPr>
          <p:cNvPr id="5" name="图片 4"/>
          <p:cNvPicPr>
            <a:picLocks noChangeAspect="1"/>
          </p:cNvPicPr>
          <p:nvPr/>
        </p:nvPicPr>
        <p:blipFill>
          <a:blip r:embed="rId5"/>
          <a:stretch>
            <a:fillRect/>
          </a:stretch>
        </p:blipFill>
        <p:spPr>
          <a:xfrm>
            <a:off x="4052777" y="2684719"/>
            <a:ext cx="2850654" cy="1680385"/>
          </a:xfrm>
          <a:prstGeom prst="rect">
            <a:avLst/>
          </a:prstGeom>
        </p:spPr>
      </p:pic>
      <p:pic>
        <p:nvPicPr>
          <p:cNvPr id="6" name="图片 5"/>
          <p:cNvPicPr>
            <a:picLocks noChangeAspect="1"/>
          </p:cNvPicPr>
          <p:nvPr/>
        </p:nvPicPr>
        <p:blipFill>
          <a:blip r:embed="rId6"/>
          <a:stretch>
            <a:fillRect/>
          </a:stretch>
        </p:blipFill>
        <p:spPr>
          <a:xfrm>
            <a:off x="5879976" y="4527358"/>
            <a:ext cx="1155700" cy="368300"/>
          </a:xfrm>
          <a:prstGeom prst="rect">
            <a:avLst/>
          </a:prstGeom>
        </p:spPr>
      </p:pic>
      <p:pic>
        <p:nvPicPr>
          <p:cNvPr id="7" name="图片 6"/>
          <p:cNvPicPr>
            <a:picLocks noChangeAspect="1"/>
          </p:cNvPicPr>
          <p:nvPr/>
        </p:nvPicPr>
        <p:blipFill>
          <a:blip r:embed="rId7"/>
          <a:stretch>
            <a:fillRect/>
          </a:stretch>
        </p:blipFill>
        <p:spPr>
          <a:xfrm>
            <a:off x="4544566" y="4895658"/>
            <a:ext cx="1930400" cy="381000"/>
          </a:xfrm>
          <a:prstGeom prst="rect">
            <a:avLst/>
          </a:prstGeom>
        </p:spPr>
      </p:pic>
    </p:spTree>
    <p:extLst>
      <p:ext uri="{BB962C8B-B14F-4D97-AF65-F5344CB8AC3E}">
        <p14:creationId xmlns:p14="http://schemas.microsoft.com/office/powerpoint/2010/main" val="46440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13</a:t>
            </a:fld>
            <a:endParaRPr lang="en-US" dirty="0"/>
          </a:p>
        </p:txBody>
      </p:sp>
      <p:sp>
        <p:nvSpPr>
          <p:cNvPr id="4" name="标题 3"/>
          <p:cNvSpPr>
            <a:spLocks noGrp="1"/>
          </p:cNvSpPr>
          <p:nvPr>
            <p:ph type="title"/>
          </p:nvPr>
        </p:nvSpPr>
        <p:spPr/>
        <p:txBody>
          <a:bodyPr/>
          <a:lstStyle/>
          <a:p>
            <a:r>
              <a:rPr kumimoji="1" lang="en-US" altLang="zh-CN" dirty="0" smtClean="0"/>
              <a:t>Manifold</a:t>
            </a:r>
            <a:r>
              <a:rPr kumimoji="1" lang="zh-CN" altLang="en-US" dirty="0" smtClean="0"/>
              <a:t> </a:t>
            </a:r>
            <a:r>
              <a:rPr kumimoji="1" lang="en-US" altLang="zh-CN" dirty="0" smtClean="0"/>
              <a:t>Learning</a:t>
            </a:r>
            <a:r>
              <a:rPr kumimoji="1" lang="zh-CN" altLang="en-US" dirty="0" smtClean="0"/>
              <a:t> </a:t>
            </a:r>
            <a:r>
              <a:rPr kumimoji="1" lang="en-US" altLang="zh-CN" dirty="0" smtClean="0"/>
              <a:t>in</a:t>
            </a:r>
            <a:r>
              <a:rPr kumimoji="1" lang="zh-CN" altLang="en-US" dirty="0" smtClean="0"/>
              <a:t> </a:t>
            </a:r>
            <a:r>
              <a:rPr kumimoji="1" lang="en-US" altLang="zh-CN" dirty="0" smtClean="0"/>
              <a:t>DL</a:t>
            </a:r>
            <a:r>
              <a:rPr kumimoji="1" lang="zh-CN" altLang="en-US" dirty="0" smtClean="0"/>
              <a:t> </a:t>
            </a:r>
            <a:r>
              <a:rPr kumimoji="1" lang="mr-IN" altLang="zh-CN" dirty="0" smtClean="0"/>
              <a:t>–</a:t>
            </a:r>
            <a:r>
              <a:rPr kumimoji="1" lang="en-US" altLang="zh-CN" dirty="0" err="1" smtClean="0"/>
              <a:t>denoising</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spcAft>
                    <a:spcPts val="600"/>
                  </a:spcAft>
                </a:pPr>
                <a:r>
                  <a:rPr kumimoji="1" lang="zh-CN" altLang="en-US" sz="2000" dirty="0" smtClean="0"/>
                  <a:t>假设所有清晰人脸图像构成一个流行</a:t>
                </a:r>
                <a14:m>
                  <m:oMath xmlns:m="http://schemas.openxmlformats.org/officeDocument/2006/math">
                    <m:r>
                      <a:rPr kumimoji="1" lang="en-US" altLang="zh-CN" sz="2000" i="1">
                        <a:latin typeface="Cambria Math" charset="0"/>
                        <a:ea typeface="Cambria Math" charset="0"/>
                        <a:cs typeface="Cambria Math" charset="0"/>
                      </a:rPr>
                      <m:t>𝑆</m:t>
                    </m:r>
                  </m:oMath>
                </a14:m>
                <a:r>
                  <a:rPr kumimoji="1" lang="zh-CN" altLang="en-US" sz="2000" dirty="0" smtClean="0"/>
                  <a:t>，一张带有噪声的人脸图像</a:t>
                </a:r>
                <a14:m>
                  <m:oMath xmlns:m="http://schemas.openxmlformats.org/officeDocument/2006/math">
                    <m:acc>
                      <m:accPr>
                        <m:chr m:val="̃"/>
                        <m:ctrlPr>
                          <a:rPr kumimoji="1" lang="zh-CN" altLang="en-US" sz="2000" i="1" smtClean="0">
                            <a:latin typeface="Cambria Math" charset="0"/>
                          </a:rPr>
                        </m:ctrlPr>
                      </m:accPr>
                      <m:e>
                        <m:r>
                          <a:rPr kumimoji="1" lang="en-US" altLang="zh-CN" sz="2000" b="0" i="1" smtClean="0">
                            <a:latin typeface="Cambria Math" charset="0"/>
                          </a:rPr>
                          <m:t>𝑝</m:t>
                        </m:r>
                      </m:e>
                    </m:acc>
                  </m:oMath>
                </a14:m>
                <a:r>
                  <a:rPr kumimoji="1" lang="zh-CN" altLang="en-US" sz="2000" dirty="0" smtClean="0"/>
                  <a:t>不在流行</a:t>
                </a:r>
                <a14:m>
                  <m:oMath xmlns:m="http://schemas.openxmlformats.org/officeDocument/2006/math">
                    <m:r>
                      <a:rPr kumimoji="1" lang="en-US" altLang="zh-CN" sz="2000" i="1">
                        <a:latin typeface="Cambria Math" charset="0"/>
                        <a:ea typeface="Cambria Math" charset="0"/>
                        <a:cs typeface="Cambria Math" charset="0"/>
                      </a:rPr>
                      <m:t>𝑆</m:t>
                    </m:r>
                  </m:oMath>
                </a14:m>
                <a:r>
                  <a:rPr kumimoji="1" lang="zh-CN" altLang="en-US" sz="2000" dirty="0" smtClean="0"/>
                  <a:t>上，但是在其附近，我们把</a:t>
                </a:r>
                <a14:m>
                  <m:oMath xmlns:m="http://schemas.openxmlformats.org/officeDocument/2006/math">
                    <m:acc>
                      <m:accPr>
                        <m:chr m:val="̃"/>
                        <m:ctrlPr>
                          <a:rPr kumimoji="1" lang="zh-CN" altLang="en-US" sz="2000" i="1">
                            <a:latin typeface="Cambria Math" charset="0"/>
                          </a:rPr>
                        </m:ctrlPr>
                      </m:accPr>
                      <m:e>
                        <m:r>
                          <a:rPr kumimoji="1" lang="en-US" altLang="zh-CN" sz="2000" i="1">
                            <a:latin typeface="Cambria Math" charset="0"/>
                          </a:rPr>
                          <m:t>𝑝</m:t>
                        </m:r>
                      </m:e>
                    </m:acc>
                  </m:oMath>
                </a14:m>
                <a:r>
                  <a:rPr kumimoji="1" lang="zh-CN" altLang="en-US" sz="2000" dirty="0" smtClean="0"/>
                  <a:t>投影到</a:t>
                </a:r>
                <a14:m>
                  <m:oMath xmlns:m="http://schemas.openxmlformats.org/officeDocument/2006/math">
                    <m:r>
                      <a:rPr kumimoji="1" lang="en-US" altLang="zh-CN" sz="2000" i="1">
                        <a:latin typeface="Cambria Math" charset="0"/>
                        <a:ea typeface="Cambria Math" charset="0"/>
                        <a:cs typeface="Cambria Math" charset="0"/>
                      </a:rPr>
                      <m:t>𝑆</m:t>
                    </m:r>
                  </m:oMath>
                </a14:m>
                <a:r>
                  <a:rPr kumimoji="1" lang="zh-CN" altLang="en-US" sz="2000" dirty="0" smtClean="0"/>
                  <a:t>上，</a:t>
                </a:r>
                <a:r>
                  <a:rPr kumimoji="1" lang="en-US" altLang="zh-CN" sz="2000" dirty="0">
                    <a:ea typeface="Cambria Math" charset="0"/>
                    <a:cs typeface="Cambria Math" charset="0"/>
                  </a:rPr>
                  <a:t> </a:t>
                </a:r>
                <a14:m>
                  <m:oMath xmlns:m="http://schemas.openxmlformats.org/officeDocument/2006/math">
                    <m:r>
                      <a:rPr kumimoji="1" lang="en-US" altLang="zh-CN" sz="2000" i="1">
                        <a:latin typeface="Cambria Math" charset="0"/>
                        <a:ea typeface="Cambria Math" charset="0"/>
                        <a:cs typeface="Cambria Math" charset="0"/>
                      </a:rPr>
                      <m:t>𝑆</m:t>
                    </m:r>
                  </m:oMath>
                </a14:m>
                <a:r>
                  <a:rPr kumimoji="1" lang="zh-CN" altLang="en-US" sz="2000" dirty="0" smtClean="0"/>
                  <a:t>上距</a:t>
                </a:r>
                <a14:m>
                  <m:oMath xmlns:m="http://schemas.openxmlformats.org/officeDocument/2006/math">
                    <m:acc>
                      <m:accPr>
                        <m:chr m:val="̃"/>
                        <m:ctrlPr>
                          <a:rPr kumimoji="1" lang="zh-CN" altLang="en-US" sz="2000" i="1">
                            <a:latin typeface="Cambria Math" charset="0"/>
                          </a:rPr>
                        </m:ctrlPr>
                      </m:accPr>
                      <m:e>
                        <m:r>
                          <a:rPr kumimoji="1" lang="en-US" altLang="zh-CN" sz="2000" i="1">
                            <a:latin typeface="Cambria Math" charset="0"/>
                          </a:rPr>
                          <m:t>𝑝</m:t>
                        </m:r>
                      </m:e>
                    </m:acc>
                  </m:oMath>
                </a14:m>
                <a:r>
                  <a:rPr kumimoji="1" lang="zh-CN" altLang="en-US" sz="2000" dirty="0" smtClean="0"/>
                  <a:t>最近的点记为</a:t>
                </a:r>
                <a14:m>
                  <m:oMath xmlns:m="http://schemas.openxmlformats.org/officeDocument/2006/math">
                    <m:r>
                      <a:rPr kumimoji="1" lang="en-US" altLang="zh-CN" sz="2000" i="1">
                        <a:latin typeface="Cambria Math" charset="0"/>
                      </a:rPr>
                      <m:t>𝑝</m:t>
                    </m:r>
                  </m:oMath>
                </a14:m>
                <a:r>
                  <a:rPr kumimoji="1" lang="zh-CN" altLang="en-US" sz="2000" dirty="0" smtClean="0"/>
                  <a:t>，</a:t>
                </a:r>
                <a:r>
                  <a:rPr kumimoji="1" lang="en-US" altLang="zh-CN" sz="2000" dirty="0"/>
                  <a:t> </a:t>
                </a:r>
                <a14:m>
                  <m:oMath xmlns:m="http://schemas.openxmlformats.org/officeDocument/2006/math">
                    <m:r>
                      <a:rPr kumimoji="1" lang="en-US" altLang="zh-CN" sz="2000" i="1">
                        <a:latin typeface="Cambria Math" charset="0"/>
                      </a:rPr>
                      <m:t>𝑝</m:t>
                    </m:r>
                  </m:oMath>
                </a14:m>
                <a:r>
                  <a:rPr kumimoji="1" lang="zh-CN" altLang="en-US" sz="2000" dirty="0" smtClean="0"/>
                  <a:t>可以认为是去噪的图像</a:t>
                </a:r>
              </a:p>
              <a:p>
                <a:pPr>
                  <a:spcAft>
                    <a:spcPts val="600"/>
                  </a:spcAft>
                </a:pPr>
                <a:r>
                  <a:rPr kumimoji="1" lang="zh-CN" altLang="en-US" sz="2000" dirty="0" smtClean="0"/>
                  <a:t>给定一张噪声人脸图像</a:t>
                </a:r>
                <a14:m>
                  <m:oMath xmlns:m="http://schemas.openxmlformats.org/officeDocument/2006/math">
                    <m:r>
                      <a:rPr kumimoji="1" lang="en-US" altLang="zh-CN" sz="2000" b="1" i="1">
                        <a:latin typeface="Cambria Math" charset="0"/>
                        <a:ea typeface="Cambria Math" charset="0"/>
                        <a:cs typeface="Cambria Math" charset="0"/>
                      </a:rPr>
                      <m:t>𝒙</m:t>
                    </m:r>
                    <m:r>
                      <a:rPr kumimoji="1" lang="en-US" altLang="zh-CN" sz="2000" b="1" i="1">
                        <a:latin typeface="Cambria Math" charset="0"/>
                        <a:ea typeface="Cambria Math" charset="0"/>
                        <a:cs typeface="Cambria Math" charset="0"/>
                      </a:rPr>
                      <m:t> </m:t>
                    </m:r>
                  </m:oMath>
                </a14:m>
                <a:r>
                  <a:rPr kumimoji="1" lang="zh-CN" altLang="en-US" sz="2000" dirty="0" smtClean="0"/>
                  <a:t>，通过训练一个</a:t>
                </a:r>
                <a:r>
                  <a:rPr kumimoji="1" lang="en-US" altLang="zh-CN" sz="2000" dirty="0" err="1" smtClean="0"/>
                  <a:t>autoencoder</a:t>
                </a:r>
                <a:r>
                  <a:rPr kumimoji="1" lang="zh-CN" altLang="en-US" sz="2000" dirty="0" smtClean="0"/>
                  <a:t>（记为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rPr>
                      <m:t>:</m:t>
                    </m:r>
                    <m:r>
                      <a:rPr kumimoji="1" lang="is-IS" altLang="zh-CN" sz="2000" i="1">
                        <a:latin typeface="Cambria Math" charset="0"/>
                        <a:ea typeface="Cambria Math" charset="0"/>
                        <a:cs typeface="Cambria Math" charset="0"/>
                      </a:rPr>
                      <m:t>ℱ</m:t>
                    </m:r>
                    <m:r>
                      <a:rPr kumimoji="1" lang="is-I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oMath>
                </a14:m>
                <a:r>
                  <a:rPr kumimoji="1" lang="zh-CN" altLang="en-US" sz="2000" dirty="0" smtClean="0"/>
                  <a:t>）得到一个清晰人脸图像的</a:t>
                </a:r>
                <a:r>
                  <a:rPr kumimoji="1" lang="en-US" altLang="zh-CN" sz="2000" dirty="0" smtClean="0"/>
                  <a:t>manifold</a:t>
                </a:r>
                <a:r>
                  <a:rPr kumimoji="1" lang="zh-CN" altLang="en-US" sz="2000" dirty="0" smtClean="0"/>
                  <a:t>和一个编码映射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r>
                      <a:rPr kumimoji="1" lang="is-IS" altLang="zh-CN" sz="2000" i="1">
                        <a:latin typeface="Cambria Math" charset="0"/>
                        <a:ea typeface="Cambria Math" charset="0"/>
                        <a:cs typeface="Cambria Math" charset="0"/>
                      </a:rPr>
                      <m:t>→</m:t>
                    </m:r>
                    <m:r>
                      <a:rPr kumimoji="1" lang="is-IS" altLang="zh-CN" sz="2000" i="1">
                        <a:latin typeface="Cambria Math" charset="0"/>
                        <a:ea typeface="Cambria Math" charset="0"/>
                        <a:cs typeface="Cambria Math" charset="0"/>
                      </a:rPr>
                      <m:t>ℱ</m:t>
                    </m:r>
                  </m:oMath>
                </a14:m>
                <a:r>
                  <a:rPr kumimoji="1" lang="zh-CN" altLang="en-US" sz="2000" dirty="0" smtClean="0"/>
                  <a:t>；对图像</a:t>
                </a:r>
                <a14:m>
                  <m:oMath xmlns:m="http://schemas.openxmlformats.org/officeDocument/2006/math">
                    <m:r>
                      <a:rPr kumimoji="1" lang="en-US" altLang="zh-CN" sz="2000" b="1" i="1">
                        <a:latin typeface="Cambria Math" charset="0"/>
                        <a:ea typeface="Cambria Math" charset="0"/>
                        <a:cs typeface="Cambria Math" charset="0"/>
                      </a:rPr>
                      <m:t>𝒙</m:t>
                    </m:r>
                  </m:oMath>
                </a14:m>
                <a:r>
                  <a:rPr kumimoji="1" lang="zh-CN" altLang="en-US" sz="2000" dirty="0" smtClean="0"/>
                  <a:t>编码</a:t>
                </a:r>
                <a14:m>
                  <m:oMath xmlns:m="http://schemas.openxmlformats.org/officeDocument/2006/math">
                    <m:r>
                      <a:rPr kumimoji="1" lang="en-US" altLang="zh-CN" sz="2000" b="1" i="1" smtClean="0">
                        <a:latin typeface="Cambria Math" charset="0"/>
                      </a:rPr>
                      <m:t>𝒛</m:t>
                    </m:r>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𝜑</m:t>
                    </m:r>
                    <m:d>
                      <m:dPr>
                        <m:ctrlPr>
                          <a:rPr kumimoji="1" lang="en-US" altLang="zh-CN" sz="2000" b="0" i="1" smtClean="0">
                            <a:latin typeface="Cambria Math" charset="0"/>
                            <a:ea typeface="Cambria Math" charset="0"/>
                            <a:cs typeface="Cambria Math" charset="0"/>
                          </a:rPr>
                        </m:ctrlPr>
                      </m:dPr>
                      <m:e>
                        <m:r>
                          <a:rPr kumimoji="1" lang="en-US" altLang="zh-CN" sz="2000" b="1" i="1" smtClean="0">
                            <a:latin typeface="Cambria Math" charset="0"/>
                            <a:ea typeface="Cambria Math" charset="0"/>
                            <a:cs typeface="Cambria Math" charset="0"/>
                          </a:rPr>
                          <m:t>𝒙</m:t>
                        </m:r>
                      </m:e>
                    </m:d>
                  </m:oMath>
                </a14:m>
                <a:r>
                  <a:rPr kumimoji="1" lang="zh-CN" altLang="en-US" sz="2000" dirty="0" smtClean="0"/>
                  <a:t>，再将</a:t>
                </a:r>
                <a14:m>
                  <m:oMath xmlns:m="http://schemas.openxmlformats.org/officeDocument/2006/math">
                    <m:r>
                      <a:rPr kumimoji="1" lang="en-US" altLang="zh-CN" sz="2000" b="1" i="1">
                        <a:latin typeface="Cambria Math" charset="0"/>
                      </a:rPr>
                      <m:t>𝒛</m:t>
                    </m:r>
                  </m:oMath>
                </a14:m>
                <a:r>
                  <a:rPr kumimoji="1" lang="zh-CN" altLang="en-US" sz="2000" dirty="0" smtClean="0"/>
                  <a:t>解码重建</a:t>
                </a:r>
                <a:r>
                  <a:rPr kumimoji="1" lang="en-US" altLang="zh-CN" sz="2000" dirty="0" smtClean="0"/>
                  <a:t>manifold</a:t>
                </a:r>
                <a14:m>
                  <m:oMath xmlns:m="http://schemas.openxmlformats.org/officeDocument/2006/math">
                    <m:acc>
                      <m:accPr>
                        <m:chr m:val="̃"/>
                        <m:ctrlPr>
                          <a:rPr kumimoji="1" lang="zh-CN" altLang="en-US" sz="2000" i="1">
                            <a:latin typeface="Cambria Math" charset="0"/>
                          </a:rPr>
                        </m:ctrlPr>
                      </m:accPr>
                      <m:e>
                        <m:r>
                          <a:rPr kumimoji="1" lang="en-US" altLang="zh-CN" sz="2000" b="1" i="1" smtClean="0">
                            <a:latin typeface="Cambria Math" charset="0"/>
                          </a:rPr>
                          <m:t>𝒙</m:t>
                        </m:r>
                      </m:e>
                    </m:acc>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b="0" i="1" smtClean="0">
                        <a:latin typeface="Cambria Math" charset="0"/>
                        <a:ea typeface="Cambria Math" charset="0"/>
                        <a:cs typeface="Cambria Math" charset="0"/>
                      </a:rPr>
                      <m:t>(</m:t>
                    </m:r>
                    <m:r>
                      <a:rPr kumimoji="1" lang="en-US" altLang="zh-CN" sz="2000" b="1" i="1" smtClean="0">
                        <a:latin typeface="Cambria Math" charset="0"/>
                        <a:ea typeface="Cambria Math" charset="0"/>
                        <a:cs typeface="Cambria Math" charset="0"/>
                      </a:rPr>
                      <m:t>𝒛</m:t>
                    </m:r>
                    <m:r>
                      <a:rPr kumimoji="1" lang="en-US" altLang="zh-CN" sz="2000" b="0" i="1" smtClean="0">
                        <a:latin typeface="Cambria Math" charset="0"/>
                        <a:ea typeface="Cambria Math" charset="0"/>
                        <a:cs typeface="Cambria Math" charset="0"/>
                      </a:rPr>
                      <m:t>)</m:t>
                    </m:r>
                  </m:oMath>
                </a14:m>
                <a:endParaRPr kumimoji="1" lang="zh-CN" altLang="en-US" sz="2000" dirty="0" smtClean="0"/>
              </a:p>
              <a:p>
                <a:endParaRPr kumimoji="1" lang="zh-CN" altLang="en-US" sz="2000" dirty="0"/>
              </a:p>
              <a:p>
                <a:endParaRPr kumimoji="1" lang="zh-CN" altLang="en-US" sz="2000" dirty="0" smtClean="0"/>
              </a:p>
              <a:p>
                <a:endParaRPr kumimoji="1" lang="zh-CN" altLang="en-US" sz="2000" dirty="0"/>
              </a:p>
              <a:p>
                <a:endParaRPr kumimoji="1" lang="zh-CN" altLang="en-US" sz="2000" dirty="0" smtClean="0"/>
              </a:p>
              <a:p>
                <a:endParaRPr kumimoji="1" lang="zh-CN" altLang="en-US" sz="2000" dirty="0"/>
              </a:p>
              <a:p>
                <a:endParaRPr kumimoji="1" lang="zh-CN" altLang="en-US" sz="2000" dirty="0" smtClean="0"/>
              </a:p>
              <a:p>
                <a:pPr marL="0" indent="0">
                  <a:buNone/>
                </a:pPr>
                <a:endParaRPr kumimoji="1" lang="zh-CN" altLang="en-US" sz="2000" dirty="0" smtClean="0"/>
              </a:p>
              <a:p>
                <a:r>
                  <a:rPr lang="en-US" altLang="zh-CN" sz="2000" dirty="0"/>
                  <a:t>deep learning method heavily </a:t>
                </a:r>
                <a:endParaRPr lang="zh-CN" altLang="en-US" sz="2000" dirty="0" smtClean="0"/>
              </a:p>
              <a:p>
                <a:pPr marL="0" indent="0">
                  <a:buNone/>
                </a:pPr>
                <a:r>
                  <a:rPr lang="en-US" altLang="zh-CN" sz="2000" dirty="0" smtClean="0"/>
                  <a:t>depends </a:t>
                </a:r>
                <a:r>
                  <a:rPr lang="en-US" altLang="zh-CN" sz="2000" dirty="0"/>
                  <a:t>on the underlying manifold, which is specific to the problem </a:t>
                </a:r>
              </a:p>
              <a:p>
                <a:endParaRPr kumimoji="1" lang="zh-CN" altLang="en-US" sz="2000" dirty="0"/>
              </a:p>
              <a:p>
                <a:endParaRPr kumimoji="1" lang="zh-CN" altLang="en-US" sz="2000" dirty="0"/>
              </a:p>
              <a:p>
                <a:endParaRPr kumimoji="1" lang="zh-CN" altLang="en-US" sz="2000" dirty="0"/>
              </a:p>
              <a:p>
                <a:pPr marL="0" indent="0">
                  <a:buNone/>
                </a:pPr>
                <a:endParaRPr kumimoji="1" lang="zh-CN" altLang="en-US" sz="2000" dirty="0" smtClean="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404" t="-2249" r="-3708" b="-3968"/>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1055440" y="3284984"/>
            <a:ext cx="3636268" cy="1953464"/>
          </a:xfrm>
          <a:prstGeom prst="rect">
            <a:avLst/>
          </a:prstGeom>
        </p:spPr>
      </p:pic>
      <p:pic>
        <p:nvPicPr>
          <p:cNvPr id="5" name="图片 4"/>
          <p:cNvPicPr>
            <a:picLocks noChangeAspect="1"/>
          </p:cNvPicPr>
          <p:nvPr/>
        </p:nvPicPr>
        <p:blipFill>
          <a:blip r:embed="rId5"/>
          <a:stretch>
            <a:fillRect/>
          </a:stretch>
        </p:blipFill>
        <p:spPr>
          <a:xfrm>
            <a:off x="5037921" y="2996952"/>
            <a:ext cx="2880320" cy="2874803"/>
          </a:xfrm>
          <a:prstGeom prst="rect">
            <a:avLst/>
          </a:prstGeom>
        </p:spPr>
      </p:pic>
      <p:pic>
        <p:nvPicPr>
          <p:cNvPr id="7" name="图片 6"/>
          <p:cNvPicPr>
            <a:picLocks noChangeAspect="1"/>
          </p:cNvPicPr>
          <p:nvPr/>
        </p:nvPicPr>
        <p:blipFill>
          <a:blip r:embed="rId6"/>
          <a:stretch>
            <a:fillRect/>
          </a:stretch>
        </p:blipFill>
        <p:spPr>
          <a:xfrm>
            <a:off x="8264454" y="2996952"/>
            <a:ext cx="2839473" cy="2833393"/>
          </a:xfrm>
          <a:prstGeom prst="rect">
            <a:avLst/>
          </a:prstGeom>
        </p:spPr>
      </p:pic>
    </p:spTree>
    <p:extLst>
      <p:ext uri="{BB962C8B-B14F-4D97-AF65-F5344CB8AC3E}">
        <p14:creationId xmlns:p14="http://schemas.microsoft.com/office/powerpoint/2010/main" val="772955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14</a:t>
            </a:fld>
            <a:endParaRPr lang="en-US" dirty="0"/>
          </a:p>
        </p:txBody>
      </p:sp>
      <p:sp>
        <p:nvSpPr>
          <p:cNvPr id="4" name="标题 3"/>
          <p:cNvSpPr>
            <a:spLocks noGrp="1"/>
          </p:cNvSpPr>
          <p:nvPr>
            <p:ph type="title"/>
          </p:nvPr>
        </p:nvSpPr>
        <p:spPr/>
        <p:txBody>
          <a:bodyPr/>
          <a:lstStyle/>
          <a:p>
            <a:r>
              <a:rPr kumimoji="1" lang="en-US" altLang="zh-CN" dirty="0" smtClean="0"/>
              <a:t>Manifold</a:t>
            </a:r>
            <a:r>
              <a:rPr kumimoji="1" lang="zh-CN" altLang="en-US" dirty="0" smtClean="0"/>
              <a:t> </a:t>
            </a:r>
            <a:r>
              <a:rPr kumimoji="1" lang="en-US" altLang="zh-CN" dirty="0" smtClean="0"/>
              <a:t>Learning</a:t>
            </a:r>
            <a:r>
              <a:rPr kumimoji="1" lang="zh-CN" altLang="en-US" dirty="0" smtClean="0"/>
              <a:t> </a:t>
            </a:r>
            <a:r>
              <a:rPr kumimoji="1" lang="en-US" altLang="zh-CN" dirty="0" smtClean="0"/>
              <a:t>in</a:t>
            </a:r>
            <a:r>
              <a:rPr kumimoji="1" lang="zh-CN" altLang="en-US" dirty="0" smtClean="0"/>
              <a:t> </a:t>
            </a:r>
            <a:r>
              <a:rPr kumimoji="1" lang="en-US" altLang="zh-CN" dirty="0" smtClean="0"/>
              <a:t>DL</a:t>
            </a:r>
            <a:r>
              <a:rPr kumimoji="1" lang="zh-CN" altLang="en-US" dirty="0" smtClean="0"/>
              <a:t> </a:t>
            </a:r>
            <a:r>
              <a:rPr kumimoji="1" lang="mr-IN" altLang="zh-CN" dirty="0" smtClean="0"/>
              <a:t>–</a:t>
            </a:r>
            <a:r>
              <a:rPr kumimoji="1" lang="en-US" altLang="zh-CN" dirty="0" smtClean="0"/>
              <a:t>classification</a:t>
            </a:r>
            <a:endParaRPr kumimoji="1" lang="zh-CN" altLang="en-US" dirty="0"/>
          </a:p>
        </p:txBody>
      </p:sp>
      <p:sp>
        <p:nvSpPr>
          <p:cNvPr id="16" name="内容占位符 15"/>
          <p:cNvSpPr>
            <a:spLocks noGrp="1"/>
          </p:cNvSpPr>
          <p:nvPr>
            <p:ph sz="half" idx="19"/>
          </p:nvPr>
        </p:nvSpPr>
        <p:spPr/>
        <p:txBody>
          <a:bodyPr/>
          <a:lstStyle/>
          <a:p>
            <a:r>
              <a:rPr kumimoji="1" lang="zh-CN" altLang="en-US" sz="2000" dirty="0" smtClean="0"/>
              <a:t>考虑所有的手写数字二值图像构成的</a:t>
            </a:r>
            <a:r>
              <a:rPr kumimoji="1" lang="en-US" altLang="zh-CN" sz="2000" dirty="0" smtClean="0"/>
              <a:t>manifold</a:t>
            </a:r>
            <a:r>
              <a:rPr kumimoji="1" lang="zh-CN" altLang="en-US" sz="2000" dirty="0" smtClean="0"/>
              <a:t>，用编码映射将流行映射到隐空间，在隐空间对数字进行分类</a:t>
            </a:r>
            <a:endParaRPr kumimoji="1" lang="zh-CN" altLang="en-US" sz="2000" dirty="0"/>
          </a:p>
          <a:p>
            <a:endParaRPr kumimoji="1" lang="zh-CN" altLang="en-US" sz="2000" dirty="0" smtClean="0"/>
          </a:p>
          <a:p>
            <a:endParaRPr kumimoji="1" lang="zh-CN" altLang="en-US" sz="2000" dirty="0"/>
          </a:p>
          <a:p>
            <a:endParaRPr kumimoji="1" lang="zh-CN" altLang="en-US" sz="2000" dirty="0" smtClean="0"/>
          </a:p>
          <a:p>
            <a:endParaRPr kumimoji="1" lang="zh-CN" altLang="en-US" sz="2000" dirty="0"/>
          </a:p>
          <a:p>
            <a:endParaRPr kumimoji="1" lang="zh-CN" altLang="en-US" sz="2000" dirty="0" smtClean="0"/>
          </a:p>
          <a:p>
            <a:pPr marL="0" indent="0">
              <a:buNone/>
            </a:pPr>
            <a:endParaRPr kumimoji="1" lang="zh-CN" altLang="en-US" sz="2000" dirty="0" smtClean="0"/>
          </a:p>
          <a:p>
            <a:endParaRPr kumimoji="1" lang="zh-CN" altLang="en-US" sz="2000" dirty="0"/>
          </a:p>
          <a:p>
            <a:endParaRPr kumimoji="1" lang="zh-CN" altLang="en-US" sz="2000" dirty="0"/>
          </a:p>
          <a:p>
            <a:endParaRPr kumimoji="1" lang="zh-CN" altLang="en-US" sz="2000" dirty="0"/>
          </a:p>
          <a:p>
            <a:pPr marL="0" indent="0">
              <a:buNone/>
            </a:pPr>
            <a:endParaRPr kumimoji="1" lang="zh-CN" altLang="en-US" sz="2000" dirty="0" smtClean="0"/>
          </a:p>
        </p:txBody>
      </p:sp>
      <p:pic>
        <p:nvPicPr>
          <p:cNvPr id="6" name="图片 5"/>
          <p:cNvPicPr>
            <a:picLocks noChangeAspect="1"/>
          </p:cNvPicPr>
          <p:nvPr/>
        </p:nvPicPr>
        <p:blipFill>
          <a:blip r:embed="rId3"/>
          <a:stretch>
            <a:fillRect/>
          </a:stretch>
        </p:blipFill>
        <p:spPr>
          <a:xfrm>
            <a:off x="1847528" y="2300288"/>
            <a:ext cx="7992888" cy="3846577"/>
          </a:xfrm>
          <a:prstGeom prst="rect">
            <a:avLst/>
          </a:prstGeom>
        </p:spPr>
      </p:pic>
    </p:spTree>
    <p:extLst>
      <p:ext uri="{BB962C8B-B14F-4D97-AF65-F5344CB8AC3E}">
        <p14:creationId xmlns:p14="http://schemas.microsoft.com/office/powerpoint/2010/main" val="939199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15</a:t>
            </a:fld>
            <a:endParaRPr lang="en-US" dirty="0"/>
          </a:p>
        </p:txBody>
      </p:sp>
      <p:sp>
        <p:nvSpPr>
          <p:cNvPr id="4" name="标题 3"/>
          <p:cNvSpPr>
            <a:spLocks noGrp="1"/>
          </p:cNvSpPr>
          <p:nvPr>
            <p:ph type="title"/>
          </p:nvPr>
        </p:nvSpPr>
        <p:spPr/>
        <p:txBody>
          <a:bodyPr/>
          <a:lstStyle/>
          <a:p>
            <a:r>
              <a:rPr kumimoji="1" lang="en-US" altLang="zh-CN" dirty="0" smtClean="0"/>
              <a:t>Learning</a:t>
            </a:r>
            <a:r>
              <a:rPr kumimoji="1" lang="zh-CN" altLang="en-US" dirty="0" smtClean="0"/>
              <a:t> </a:t>
            </a:r>
            <a:r>
              <a:rPr kumimoji="1" lang="en-US" altLang="zh-CN" dirty="0" smtClean="0"/>
              <a:t>Capability</a:t>
            </a:r>
            <a:r>
              <a:rPr kumimoji="1" lang="zh-CN" altLang="en-US" dirty="0" smtClean="0"/>
              <a:t> </a:t>
            </a:r>
            <a:r>
              <a:rPr kumimoji="1" lang="en-US" altLang="zh-CN" dirty="0" smtClean="0"/>
              <a:t>of</a:t>
            </a:r>
            <a:r>
              <a:rPr kumimoji="1" lang="zh-CN" altLang="en-US" dirty="0" smtClean="0"/>
              <a:t> </a:t>
            </a:r>
            <a:r>
              <a:rPr kumimoji="1" lang="en-US" altLang="zh-CN" dirty="0" smtClean="0"/>
              <a:t>DL</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r>
                  <a:rPr kumimoji="1" lang="en-US" altLang="zh-CN" sz="2000" b="1" dirty="0" smtClean="0"/>
                  <a:t>ReLU</a:t>
                </a:r>
                <a:r>
                  <a:rPr kumimoji="1" lang="zh-CN" altLang="en-US" sz="2000" b="1" dirty="0" smtClean="0"/>
                  <a:t> </a:t>
                </a:r>
                <a:r>
                  <a:rPr kumimoji="1" lang="en-US" altLang="zh-CN" sz="2000" b="1" dirty="0" smtClean="0"/>
                  <a:t>DNN</a:t>
                </a:r>
                <a:endParaRPr kumimoji="1" lang="zh-CN" altLang="en-US" sz="2000" b="1" dirty="0" smtClean="0"/>
              </a:p>
              <a:p>
                <a:r>
                  <a:rPr kumimoji="1" lang="zh-CN" altLang="en-US" sz="2000" dirty="0" smtClean="0"/>
                  <a:t>给定一个神经网络，带有</a:t>
                </a:r>
                <a:r>
                  <a:rPr kumimoji="1" lang="en-US" altLang="zh-CN" sz="2000" dirty="0" smtClean="0"/>
                  <a:t>K</a:t>
                </a:r>
                <a:r>
                  <a:rPr kumimoji="1" lang="zh-CN" altLang="en-US" sz="2000" dirty="0" smtClean="0"/>
                  <a:t>个隐层，</a:t>
                </a:r>
                <a14:m>
                  <m:oMath xmlns:m="http://schemas.openxmlformats.org/officeDocument/2006/math">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𝑤</m:t>
                        </m:r>
                      </m:e>
                      <m:sub>
                        <m:r>
                          <a:rPr kumimoji="1" lang="en-US" altLang="zh-CN" sz="2000" b="0" i="1" smtClean="0">
                            <a:latin typeface="Cambria Math" charset="0"/>
                          </a:rPr>
                          <m:t>0</m:t>
                        </m:r>
                      </m:sub>
                    </m:sSub>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1</m:t>
                        </m:r>
                      </m:sub>
                    </m:sSub>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2</m:t>
                        </m:r>
                      </m:sub>
                    </m:sSub>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𝑘</m:t>
                        </m:r>
                      </m:sub>
                    </m:sSub>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𝑘</m:t>
                        </m:r>
                        <m:r>
                          <a:rPr kumimoji="1" lang="en-US" altLang="zh-CN" sz="2000" i="1" smtClean="0">
                            <a:latin typeface="Cambria Math" charset="0"/>
                          </a:rPr>
                          <m:t>+1</m:t>
                        </m:r>
                      </m:sub>
                    </m:sSub>
                    <m:r>
                      <a:rPr kumimoji="1" lang="en-US" altLang="zh-CN" sz="2000" b="0" i="1" smtClean="0">
                        <a:latin typeface="Cambria Math" charset="0"/>
                      </a:rPr>
                      <m:t>}</m:t>
                    </m:r>
                  </m:oMath>
                </a14:m>
                <a:r>
                  <a:rPr kumimoji="1" lang="zh-CN" altLang="en-US" sz="2000" dirty="0" smtClean="0"/>
                  <a:t>，输入为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0</m:t>
                        </m:r>
                      </m:sub>
                    </m:sSub>
                  </m:oMath>
                </a14:m>
                <a:r>
                  <a:rPr kumimoji="1" lang="zh-CN" altLang="en-US" sz="2000" dirty="0" smtClean="0"/>
                  <a:t>维，输出为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𝑘</m:t>
                        </m:r>
                        <m:r>
                          <a:rPr kumimoji="1" lang="en-US" altLang="zh-CN" sz="2000" i="1">
                            <a:latin typeface="Cambria Math" charset="0"/>
                          </a:rPr>
                          <m:t>+1</m:t>
                        </m:r>
                      </m:sub>
                    </m:sSub>
                  </m:oMath>
                </a14:m>
                <a:r>
                  <a:rPr kumimoji="1" lang="zh-CN" altLang="en-US" sz="2000" dirty="0" smtClean="0"/>
                  <a:t>，每个隐层具有</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𝑖</m:t>
                        </m:r>
                      </m:sub>
                    </m:sSub>
                  </m:oMath>
                </a14:m>
                <a:r>
                  <a:rPr kumimoji="1" lang="zh-CN" altLang="en-US" sz="2000" dirty="0" smtClean="0"/>
                  <a:t>个神经元，两个相邻的隐层之间有一个仿射映射</a:t>
                </a:r>
                <a14:m>
                  <m:oMath xmlns:m="http://schemas.openxmlformats.org/officeDocument/2006/math">
                    <m:sSub>
                      <m:sSubPr>
                        <m:ctrlPr>
                          <a:rPr kumimoji="1" lang="en-US" altLang="zh-CN" sz="2000" i="1" dirty="0" smtClean="0">
                            <a:latin typeface="Cambria Math" charset="0"/>
                          </a:rPr>
                        </m:ctrlPr>
                      </m:sSubPr>
                      <m:e>
                        <m:r>
                          <a:rPr kumimoji="1" lang="en-US" altLang="zh-CN" sz="2000" b="0" i="1" dirty="0" smtClean="0">
                            <a:latin typeface="Cambria Math" charset="0"/>
                          </a:rPr>
                          <m:t>𝑇</m:t>
                        </m:r>
                      </m:e>
                      <m:sub>
                        <m:r>
                          <a:rPr kumimoji="1" lang="en-US" altLang="zh-CN" sz="2000" b="0" i="1" dirty="0" smtClean="0">
                            <a:latin typeface="Cambria Math" charset="0"/>
                          </a:rPr>
                          <m:t>𝑖</m:t>
                        </m:r>
                      </m:sub>
                    </m:sSub>
                    <m:r>
                      <a:rPr kumimoji="1" lang="en-US" altLang="zh-CN" sz="2000" b="0" i="1" dirty="0" smtClean="0">
                        <a:latin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r>
                              <a:rPr kumimoji="1" lang="en-US" altLang="zh-CN" sz="2000" b="0" i="1" smtClean="0">
                                <a:latin typeface="Cambria Math" charset="0"/>
                              </a:rPr>
                              <m:t>−1</m:t>
                            </m:r>
                          </m:sub>
                        </m:sSub>
                      </m:sup>
                    </m:sSup>
                    <m:r>
                      <a:rPr kumimoji="1" lang="is-IS" altLang="zh-CN" sz="2000" i="1" dirty="0" smtClean="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sub>
                        </m:sSub>
                      </m:sup>
                    </m:sSup>
                  </m:oMath>
                </a14:m>
                <a:r>
                  <a:rPr kumimoji="1" lang="zh-CN" altLang="en-US" sz="2000" dirty="0" smtClean="0"/>
                  <a:t>，整个网络代表一个映射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0</m:t>
                            </m:r>
                          </m:sub>
                        </m:sSub>
                      </m:sup>
                    </m:sSup>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𝑘</m:t>
                            </m:r>
                            <m:r>
                              <a:rPr kumimoji="1" lang="en-US" altLang="zh-CN" sz="2000" b="0" i="1" smtClean="0">
                                <a:latin typeface="Cambria Math" charset="0"/>
                              </a:rPr>
                              <m:t>+1</m:t>
                            </m:r>
                          </m:sub>
                        </m:sSub>
                      </m:sup>
                    </m:sSup>
                  </m:oMath>
                </a14:m>
                <a:endParaRPr kumimoji="1" lang="zh-CN" altLang="en-US" sz="2000" dirty="0" smtClean="0"/>
              </a:p>
              <a:p>
                <a:pPr marL="0" indent="0">
                  <a:buNone/>
                </a:pPr>
                <a:endParaRPr kumimoji="1" lang="zh-CN" altLang="en-US" sz="2000" dirty="0"/>
              </a:p>
              <a:p>
                <a:r>
                  <a:rPr kumimoji="1" lang="zh-CN" altLang="en-US" sz="2000" b="1" dirty="0"/>
                  <a:t>万有逼近定理：</a:t>
                </a:r>
                <a:r>
                  <a:rPr kumimoji="1" lang="zh-CN" altLang="en-US" sz="2000" dirty="0"/>
                  <a:t>任意的连续函数</a:t>
                </a:r>
                <a14:m>
                  <m:oMath xmlns:m="http://schemas.openxmlformats.org/officeDocument/2006/math">
                    <m:r>
                      <a:rPr kumimoji="1" lang="en-US" altLang="zh-CN" sz="2000" i="1" dirty="0">
                        <a:latin typeface="Cambria Math" charset="0"/>
                      </a:rPr>
                      <m:t>𝑓</m:t>
                    </m:r>
                    <m:r>
                      <a:rPr kumimoji="1" lang="en-US" altLang="zh-CN" sz="2000" i="1">
                        <a:latin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rPr>
                          <m:t>𝑛</m:t>
                        </m:r>
                      </m:sup>
                    </m:sSup>
                    <m:r>
                      <a:rPr kumimoji="1" lang="is-IS" altLang="zh-CN" sz="2000" i="1" dirty="0">
                        <a:latin typeface="Cambria Math" charset="0"/>
                        <a:ea typeface="Cambria Math" charset="0"/>
                        <a:cs typeface="Cambria Math" charset="0"/>
                      </a:rPr>
                      <m:t>→</m:t>
                    </m:r>
                    <m:r>
                      <a:rPr kumimoji="1" lang="is-IS" altLang="zh-CN" sz="2000" i="1" dirty="0">
                        <a:latin typeface="Cambria Math" charset="0"/>
                        <a:ea typeface="Cambria Math" charset="0"/>
                        <a:cs typeface="Cambria Math" charset="0"/>
                      </a:rPr>
                      <m:t>ℝ</m:t>
                    </m:r>
                  </m:oMath>
                </a14:m>
                <a:r>
                  <a:rPr kumimoji="1" lang="zh-CN" altLang="en-US" sz="2000" dirty="0"/>
                  <a:t>，都可以被神经网络以任意精度逼近</a:t>
                </a:r>
              </a:p>
              <a:p>
                <a:pPr marL="0" indent="0">
                  <a:buNone/>
                </a:pPr>
                <a:r>
                  <a:rPr kumimoji="1" lang="zh-CN" altLang="en-US" sz="2000" dirty="0" smtClean="0"/>
                  <a:t>   </a:t>
                </a:r>
                <a:r>
                  <a:rPr kumimoji="1" lang="zh-CN" altLang="en-US" sz="2000" dirty="0" smtClean="0">
                    <a:latin typeface="KaiTi" charset="0"/>
                    <a:ea typeface="KaiTi" charset="0"/>
                    <a:cs typeface="KaiTi" charset="0"/>
                  </a:rPr>
                  <a:t>简单</a:t>
                </a:r>
                <a:r>
                  <a:rPr kumimoji="1" lang="zh-CN" altLang="en-US" sz="2000" dirty="0">
                    <a:latin typeface="KaiTi" charset="0"/>
                    <a:ea typeface="KaiTi" charset="0"/>
                    <a:cs typeface="KaiTi" charset="0"/>
                  </a:rPr>
                  <a:t>证明（以</a:t>
                </a:r>
                <a:r>
                  <a:rPr kumimoji="1" lang="en-US" altLang="zh-CN" sz="2000" dirty="0" err="1">
                    <a:latin typeface="KaiTi" charset="0"/>
                    <a:ea typeface="KaiTi" charset="0"/>
                    <a:cs typeface="KaiTi" charset="0"/>
                  </a:rPr>
                  <a:t>ReLU</a:t>
                </a:r>
                <a:r>
                  <a:rPr kumimoji="1" lang="zh-CN" altLang="en-US" sz="2000" dirty="0">
                    <a:latin typeface="KaiTi" charset="0"/>
                    <a:ea typeface="KaiTi" charset="0"/>
                    <a:cs typeface="KaiTi" charset="0"/>
                  </a:rPr>
                  <a:t>激活函数为例</a:t>
                </a:r>
                <a:r>
                  <a:rPr kumimoji="1" lang="zh-CN" altLang="en-US" sz="2000" dirty="0" smtClean="0">
                    <a:latin typeface="KaiTi" charset="0"/>
                    <a:ea typeface="KaiTi" charset="0"/>
                    <a:cs typeface="KaiTi" charset="0"/>
                  </a:rPr>
                  <a:t>）：</a:t>
                </a:r>
                <a:endParaRPr kumimoji="1" lang="zh-CN" altLang="en-US" sz="2000" dirty="0">
                  <a:latin typeface="KaiTi" charset="0"/>
                  <a:ea typeface="KaiTi" charset="0"/>
                  <a:cs typeface="KaiTi" charset="0"/>
                </a:endParaRPr>
              </a:p>
              <a:p>
                <a:pPr marL="0" indent="0">
                  <a:buNone/>
                </a:pPr>
                <a:r>
                  <a:rPr kumimoji="1" lang="zh-CN" altLang="en-US" sz="2000" dirty="0" smtClean="0"/>
                  <a:t>    </a:t>
                </a:r>
                <a:r>
                  <a:rPr kumimoji="1" lang="zh-CN" altLang="en-US" sz="2000" dirty="0" smtClean="0">
                    <a:latin typeface="KaiTi" charset="0"/>
                    <a:ea typeface="KaiTi" charset="0"/>
                    <a:cs typeface="KaiTi" charset="0"/>
                  </a:rPr>
                  <a:t>两</a:t>
                </a:r>
                <a:r>
                  <a:rPr kumimoji="1" lang="zh-CN" altLang="en-US" sz="2000" dirty="0">
                    <a:latin typeface="KaiTi" charset="0"/>
                    <a:ea typeface="KaiTi" charset="0"/>
                    <a:cs typeface="KaiTi" charset="0"/>
                  </a:rPr>
                  <a:t>个</a:t>
                </a:r>
                <a:r>
                  <a:rPr kumimoji="1" lang="en-US" altLang="zh-CN" sz="2000" dirty="0" err="1">
                    <a:latin typeface="KaiTi" charset="0"/>
                    <a:ea typeface="KaiTi" charset="0"/>
                    <a:cs typeface="KaiTi" charset="0"/>
                  </a:rPr>
                  <a:t>relu</a:t>
                </a:r>
                <a:r>
                  <a:rPr kumimoji="1" lang="zh-CN" altLang="en-US" sz="2000" dirty="0">
                    <a:latin typeface="KaiTi" charset="0"/>
                    <a:ea typeface="KaiTi" charset="0"/>
                    <a:cs typeface="KaiTi" charset="0"/>
                  </a:rPr>
                  <a:t>函数错位相减可以变成如下形式（伪样条函数）</a:t>
                </a:r>
                <a14:m>
                  <m:oMath xmlns:m="http://schemas.openxmlformats.org/officeDocument/2006/math">
                    <m:r>
                      <a:rPr kumimoji="1" lang="en-US" altLang="zh-CN" sz="2000" i="1">
                        <a:latin typeface="KaiTi" charset="0"/>
                        <a:ea typeface="KaiTi" charset="0"/>
                        <a:cs typeface="KaiTi" charset="0"/>
                      </a:rPr>
                      <m:t>𝐵</m:t>
                    </m:r>
                    <m:r>
                      <a:rPr kumimoji="1" lang="en-US" altLang="zh-CN" sz="2000" i="1">
                        <a:latin typeface="KaiTi" charset="0"/>
                        <a:ea typeface="KaiTi" charset="0"/>
                        <a:cs typeface="KaiTi" charset="0"/>
                      </a:rPr>
                      <m:t>=</m:t>
                    </m:r>
                    <m:d>
                      <m:dPr>
                        <m:begChr m:val="{"/>
                        <m:endChr m:val=""/>
                        <m:ctrlPr>
                          <a:rPr kumimoji="1" lang="mr-IN" altLang="zh-CN" sz="2000" i="1">
                            <a:latin typeface="KaiTi" charset="0"/>
                            <a:ea typeface="KaiTi" charset="0"/>
                            <a:cs typeface="KaiTi" charset="0"/>
                          </a:rPr>
                        </m:ctrlPr>
                      </m:dPr>
                      <m:e>
                        <m:eqArr>
                          <m:eqArrPr>
                            <m:ctrlPr>
                              <a:rPr kumimoji="1" lang="mr-IN" altLang="zh-CN" sz="2000" i="1">
                                <a:latin typeface="KaiTi" charset="0"/>
                                <a:ea typeface="KaiTi" charset="0"/>
                                <a:cs typeface="KaiTi" charset="0"/>
                              </a:rPr>
                            </m:ctrlPr>
                          </m:eqArrPr>
                          <m:e>
                            <m:r>
                              <a:rPr kumimoji="1" lang="en-US" altLang="zh-CN" sz="2000" i="1">
                                <a:latin typeface="KaiTi" charset="0"/>
                                <a:ea typeface="KaiTi" charset="0"/>
                                <a:cs typeface="KaiTi" charset="0"/>
                              </a:rPr>
                              <m:t>𝑥</m:t>
                            </m:r>
                            <m:r>
                              <a:rPr kumimoji="1" lang="en-US" altLang="zh-CN" sz="2000" i="1">
                                <a:latin typeface="KaiTi" charset="0"/>
                                <a:ea typeface="KaiTi" charset="0"/>
                                <a:cs typeface="KaiTi" charset="0"/>
                              </a:rPr>
                              <m:t>,    </m:t>
                            </m:r>
                            <m:r>
                              <a:rPr kumimoji="1" lang="zh-CN" altLang="en-US" sz="2000" i="1">
                                <a:latin typeface="KaiTi" charset="0"/>
                                <a:ea typeface="KaiTi" charset="0"/>
                                <a:cs typeface="KaiTi" charset="0"/>
                              </a:rPr>
                              <m:t>    </m:t>
                            </m:r>
                            <m:r>
                              <a:rPr kumimoji="1" lang="en-US" altLang="zh-CN" sz="2000" i="1">
                                <a:latin typeface="KaiTi" charset="0"/>
                                <a:ea typeface="KaiTi" charset="0"/>
                                <a:cs typeface="KaiTi" charset="0"/>
                              </a:rPr>
                              <m:t>𝑎</m:t>
                            </m:r>
                            <m:r>
                              <a:rPr kumimoji="1" lang="en-US" altLang="zh-CN" sz="2000" i="1">
                                <a:latin typeface="KaiTi" charset="0"/>
                                <a:ea typeface="KaiTi" charset="0"/>
                                <a:cs typeface="KaiTi" charset="0"/>
                              </a:rPr>
                              <m:t>≤</m:t>
                            </m:r>
                            <m:r>
                              <a:rPr kumimoji="1" lang="en-US" altLang="zh-CN" sz="2000" i="1">
                                <a:latin typeface="KaiTi" charset="0"/>
                                <a:ea typeface="KaiTi" charset="0"/>
                                <a:cs typeface="KaiTi" charset="0"/>
                              </a:rPr>
                              <m:t>𝑥</m:t>
                            </m:r>
                            <m:r>
                              <a:rPr kumimoji="1" lang="en-US" altLang="zh-CN" sz="2000" i="1">
                                <a:latin typeface="KaiTi" charset="0"/>
                                <a:ea typeface="KaiTi" charset="0"/>
                                <a:cs typeface="KaiTi" charset="0"/>
                              </a:rPr>
                              <m:t>&lt;</m:t>
                            </m:r>
                            <m:r>
                              <a:rPr kumimoji="1" lang="en-US" altLang="zh-CN" sz="2000" i="1">
                                <a:latin typeface="KaiTi" charset="0"/>
                                <a:ea typeface="KaiTi" charset="0"/>
                                <a:cs typeface="KaiTi" charset="0"/>
                              </a:rPr>
                              <m:t>𝑏</m:t>
                            </m:r>
                          </m:e>
                          <m:e>
                            <m:r>
                              <a:rPr kumimoji="1" lang="en-US" altLang="zh-CN" sz="2000" i="1">
                                <a:latin typeface="KaiTi" charset="0"/>
                                <a:ea typeface="KaiTi" charset="0"/>
                                <a:cs typeface="KaiTi" charset="0"/>
                              </a:rPr>
                              <m:t>0,</m:t>
                            </m:r>
                            <m:r>
                              <a:rPr kumimoji="1" lang="zh-CN" altLang="en-US" sz="2000" i="1">
                                <a:latin typeface="KaiTi" charset="0"/>
                                <a:ea typeface="KaiTi" charset="0"/>
                                <a:cs typeface="KaiTi" charset="0"/>
                              </a:rPr>
                              <m:t>        </m:t>
                            </m:r>
                            <m:r>
                              <a:rPr kumimoji="1" lang="en-US" altLang="zh-CN" sz="2000" i="1">
                                <a:latin typeface="KaiTi" charset="0"/>
                                <a:ea typeface="KaiTi" charset="0"/>
                                <a:cs typeface="KaiTi" charset="0"/>
                              </a:rPr>
                              <m:t>𝑜𝑡h𝑒𝑟𝑤𝑖𝑠𝑒</m:t>
                            </m:r>
                          </m:e>
                        </m:eqArr>
                      </m:e>
                    </m:d>
                  </m:oMath>
                </a14:m>
                <a:endParaRPr kumimoji="1" lang="zh-CN" altLang="en-US" sz="2000" dirty="0">
                  <a:latin typeface="KaiTi" charset="0"/>
                  <a:ea typeface="KaiTi" charset="0"/>
                  <a:cs typeface="KaiTi" charset="0"/>
                </a:endParaRPr>
              </a:p>
              <a:p>
                <a:pPr marL="0" indent="0">
                  <a:buNone/>
                </a:pPr>
                <a:r>
                  <a:rPr kumimoji="1" lang="zh-CN" altLang="en-US" sz="2000" dirty="0" smtClean="0">
                    <a:latin typeface="KaiTi" charset="0"/>
                    <a:ea typeface="KaiTi" charset="0"/>
                    <a:cs typeface="KaiTi" charset="0"/>
                  </a:rPr>
                  <a:t>  这个</a:t>
                </a:r>
                <a:r>
                  <a:rPr kumimoji="1" lang="zh-CN" altLang="en-US" sz="2000" dirty="0">
                    <a:latin typeface="KaiTi" charset="0"/>
                    <a:ea typeface="KaiTi" charset="0"/>
                    <a:cs typeface="KaiTi" charset="0"/>
                  </a:rPr>
                  <a:t>函数以及它的平移缩放组合在一起可以任意精度逼近一个函数</a:t>
                </a:r>
              </a:p>
              <a:p>
                <a:pPr marL="0" indent="0">
                  <a:buNone/>
                </a:pPr>
                <a:r>
                  <a:rPr kumimoji="1" lang="zh-CN" altLang="en-US" sz="2000" dirty="0" smtClean="0">
                    <a:latin typeface="KaiTi" charset="0"/>
                    <a:ea typeface="KaiTi" charset="0"/>
                    <a:cs typeface="KaiTi" charset="0"/>
                  </a:rPr>
                  <a:t>  区间</a:t>
                </a:r>
                <a:r>
                  <a:rPr kumimoji="1" lang="en-US" altLang="zh-CN" sz="2000" dirty="0">
                    <a:latin typeface="KaiTi" charset="0"/>
                    <a:ea typeface="KaiTi" charset="0"/>
                    <a:cs typeface="KaiTi" charset="0"/>
                  </a:rPr>
                  <a:t>[</a:t>
                </a:r>
                <a:r>
                  <a:rPr kumimoji="1" lang="en-US" altLang="zh-CN" sz="2000" dirty="0" err="1">
                    <a:latin typeface="KaiTi" charset="0"/>
                    <a:ea typeface="KaiTi" charset="0"/>
                    <a:cs typeface="KaiTi" charset="0"/>
                  </a:rPr>
                  <a:t>a,b</a:t>
                </a:r>
                <a:r>
                  <a:rPr kumimoji="1" lang="en-US" altLang="zh-CN" sz="2000" dirty="0">
                    <a:latin typeface="KaiTi" charset="0"/>
                    <a:ea typeface="KaiTi" charset="0"/>
                    <a:cs typeface="KaiTi" charset="0"/>
                  </a:rPr>
                  <a:t>)</a:t>
                </a:r>
                <a:r>
                  <a:rPr kumimoji="1" lang="zh-CN" altLang="en-US" sz="2000" dirty="0">
                    <a:latin typeface="KaiTi" charset="0"/>
                    <a:ea typeface="KaiTi" charset="0"/>
                    <a:cs typeface="KaiTi" charset="0"/>
                  </a:rPr>
                  <a:t>可以任意窄，间隔很细的话是可以在这个</a:t>
                </a:r>
                <a:endParaRPr kumimoji="1" lang="zh-CN" altLang="en-US" sz="2000" dirty="0">
                  <a:latin typeface="KaiTi" charset="0"/>
                  <a:ea typeface="KaiTi" charset="0"/>
                  <a:cs typeface="KaiTi" charset="0"/>
                </a:endParaRPr>
              </a:p>
              <a:p>
                <a:pPr marL="0" indent="0">
                  <a:buNone/>
                </a:pPr>
                <a:r>
                  <a:rPr kumimoji="1" lang="zh-CN" altLang="en-US" sz="2000" dirty="0">
                    <a:latin typeface="KaiTi" charset="0"/>
                    <a:ea typeface="KaiTi" charset="0"/>
                    <a:cs typeface="KaiTi" charset="0"/>
                  </a:rPr>
                  <a:t>  很细的区间里与函数保持一个很好的精度</a:t>
                </a:r>
                <a:endParaRPr kumimoji="1" lang="zh-CN" altLang="en-US" sz="2000" dirty="0">
                  <a:latin typeface="KaiTi" charset="0"/>
                  <a:ea typeface="KaiTi" charset="0"/>
                  <a:cs typeface="KaiTi" charset="0"/>
                </a:endParaRPr>
              </a:p>
              <a:p>
                <a:endParaRPr kumimoji="1" lang="zh-CN" altLang="en-US" sz="2000" dirty="0" smtClean="0"/>
              </a:p>
              <a:p>
                <a:endParaRPr kumimoji="1" lang="zh-CN" altLang="en-US" sz="2000" dirty="0"/>
              </a:p>
              <a:p>
                <a:endParaRPr kumimoji="1" lang="zh-CN" altLang="en-US" sz="2000" dirty="0"/>
              </a:p>
              <a:p>
                <a:endParaRPr kumimoji="1" lang="zh-CN" altLang="en-US" sz="2000" dirty="0"/>
              </a:p>
              <a:p>
                <a:pPr marL="0" indent="0">
                  <a:buNone/>
                </a:pPr>
                <a:endParaRPr kumimoji="1" lang="zh-CN" altLang="en-US" sz="2000" dirty="0" smtClean="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t="-2381" r="-955"/>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4007768" y="2636912"/>
            <a:ext cx="3632200" cy="330200"/>
          </a:xfrm>
          <a:prstGeom prst="rect">
            <a:avLst/>
          </a:prstGeom>
        </p:spPr>
      </p:pic>
      <p:pic>
        <p:nvPicPr>
          <p:cNvPr id="6" name="图片 5"/>
          <p:cNvPicPr>
            <a:picLocks noChangeAspect="1"/>
          </p:cNvPicPr>
          <p:nvPr/>
        </p:nvPicPr>
        <p:blipFill>
          <a:blip r:embed="rId5"/>
          <a:stretch>
            <a:fillRect/>
          </a:stretch>
        </p:blipFill>
        <p:spPr>
          <a:xfrm>
            <a:off x="8345166" y="4529338"/>
            <a:ext cx="3045277" cy="2068013"/>
          </a:xfrm>
          <a:prstGeom prst="rect">
            <a:avLst/>
          </a:prstGeom>
        </p:spPr>
      </p:pic>
    </p:spTree>
    <p:extLst>
      <p:ext uri="{BB962C8B-B14F-4D97-AF65-F5344CB8AC3E}">
        <p14:creationId xmlns:p14="http://schemas.microsoft.com/office/powerpoint/2010/main" val="119538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16</a:t>
            </a:fld>
            <a:endParaRPr lang="en-US" dirty="0"/>
          </a:p>
        </p:txBody>
      </p:sp>
      <p:sp>
        <p:nvSpPr>
          <p:cNvPr id="4" name="标题 3"/>
          <p:cNvSpPr>
            <a:spLocks noGrp="1"/>
          </p:cNvSpPr>
          <p:nvPr>
            <p:ph type="title"/>
          </p:nvPr>
        </p:nvSpPr>
        <p:spPr/>
        <p:txBody>
          <a:bodyPr/>
          <a:lstStyle/>
          <a:p>
            <a:r>
              <a:rPr kumimoji="1" lang="en-US" altLang="zh-CN" dirty="0" smtClean="0"/>
              <a:t>Learning</a:t>
            </a:r>
            <a:r>
              <a:rPr kumimoji="1" lang="zh-CN" altLang="en-US" dirty="0" smtClean="0"/>
              <a:t> </a:t>
            </a:r>
            <a:r>
              <a:rPr kumimoji="1" lang="en-US" altLang="zh-CN" dirty="0" smtClean="0"/>
              <a:t>Capability</a:t>
            </a:r>
            <a:r>
              <a:rPr kumimoji="1" lang="zh-CN" altLang="en-US" dirty="0" smtClean="0"/>
              <a:t> </a:t>
            </a:r>
            <a:r>
              <a:rPr kumimoji="1" lang="en-US" altLang="zh-CN" dirty="0" smtClean="0"/>
              <a:t>of</a:t>
            </a:r>
            <a:r>
              <a:rPr kumimoji="1" lang="zh-CN" altLang="en-US" dirty="0" smtClean="0"/>
              <a:t> </a:t>
            </a:r>
            <a:r>
              <a:rPr kumimoji="1" lang="en-US" altLang="zh-CN" dirty="0" smtClean="0"/>
              <a:t>DL</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lnSpc>
                    <a:spcPct val="140000"/>
                  </a:lnSpc>
                </a:pPr>
                <a:r>
                  <a:rPr kumimoji="1" lang="zh-CN" altLang="en-US" dirty="0" smtClean="0">
                    <a:latin typeface="Microsoft YaHei" charset="0"/>
                    <a:ea typeface="Microsoft YaHei" charset="0"/>
                    <a:cs typeface="Microsoft YaHei" charset="0"/>
                  </a:rPr>
                  <a:t>给定</a:t>
                </a:r>
                <a:r>
                  <a:rPr kumimoji="1" lang="en-US" altLang="zh-CN" dirty="0" err="1" smtClean="0">
                    <a:latin typeface="Microsoft YaHei" charset="0"/>
                    <a:ea typeface="Microsoft YaHei" charset="0"/>
                    <a:cs typeface="Microsoft YaHei" charset="0"/>
                  </a:rPr>
                  <a:t>ReLU</a:t>
                </a:r>
                <a:r>
                  <a:rPr kumimoji="1" lang="zh-CN" altLang="en-US" dirty="0" smtClean="0">
                    <a:latin typeface="Microsoft YaHei" charset="0"/>
                    <a:ea typeface="Microsoft YaHei" charset="0"/>
                    <a:cs typeface="Microsoft YaHei" charset="0"/>
                  </a:rPr>
                  <a:t>神经网络的深度和每一层的宽度，其非线性学习的能力上线是多少？最多能逼近多复杂的非线性映射？</a:t>
                </a:r>
              </a:p>
              <a:p>
                <a:endParaRPr kumimoji="1" lang="zh-CN" altLang="en-US" sz="2000" dirty="0" smtClean="0"/>
              </a:p>
              <a:p>
                <a:r>
                  <a:rPr kumimoji="1" lang="zh-CN" altLang="en-US" sz="2000" b="1" dirty="0" smtClean="0"/>
                  <a:t>分片线性</a:t>
                </a:r>
                <a:r>
                  <a:rPr kumimoji="1" lang="zh-CN" altLang="en-US" sz="2000" b="1" dirty="0"/>
                  <a:t>映射</a:t>
                </a:r>
              </a:p>
              <a:p>
                <a:pPr>
                  <a:lnSpc>
                    <a:spcPct val="140000"/>
                  </a:lnSpc>
                  <a:spcAft>
                    <a:spcPts val="600"/>
                  </a:spcAft>
                </a:pPr>
                <a:r>
                  <a:rPr kumimoji="1" lang="zh-CN" altLang="en-US" sz="2000" dirty="0"/>
                  <a:t>如果存在一个有限的多面体</a:t>
                </a:r>
                <a:r>
                  <a:rPr kumimoji="1" lang="zh-CN" altLang="en-US" sz="2000" dirty="0" smtClean="0"/>
                  <a:t>集合，</a:t>
                </a:r>
                <a:r>
                  <a:rPr kumimoji="1" lang="zh-CN" altLang="en-US" sz="2000" dirty="0" smtClean="0"/>
                  <a:t>他们的并集是</a:t>
                </a:r>
                <a14:m>
                  <m:oMath xmlns:m="http://schemas.openxmlformats.org/officeDocument/2006/math">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oMath>
                </a14:m>
                <a:r>
                  <a:rPr kumimoji="1" lang="zh-CN" altLang="en-US" sz="2000" dirty="0"/>
                  <a:t>，</a:t>
                </a:r>
                <a:r>
                  <a:rPr kumimoji="1" lang="en-US" altLang="zh-CN" sz="2000" dirty="0">
                    <a:ea typeface="Cambria Math" charset="0"/>
                    <a:cs typeface="Cambria Math" charset="0"/>
                  </a:rPr>
                  <a:t> </a:t>
                </a:r>
                <a:r>
                  <a:rPr kumimoji="1" lang="zh-CN" altLang="en-US" sz="2000" dirty="0" smtClean="0">
                    <a:ea typeface="Cambria Math" charset="0"/>
                    <a:cs typeface="Cambria Math" charset="0"/>
                  </a:rPr>
                  <a:t>且</a:t>
                </a:r>
                <a14:m>
                  <m:oMath xmlns:m="http://schemas.openxmlformats.org/officeDocument/2006/math">
                    <m:r>
                      <a:rPr kumimoji="1" lang="en-US" altLang="zh-CN" sz="2000" i="1">
                        <a:latin typeface="Cambria Math" charset="0"/>
                        <a:ea typeface="Cambria Math" charset="0"/>
                        <a:cs typeface="Cambria Math" charset="0"/>
                      </a:rPr>
                      <m:t>𝜑</m:t>
                    </m:r>
                  </m:oMath>
                </a14:m>
                <a:r>
                  <a:rPr kumimoji="1" lang="zh-CN" altLang="en-US" sz="2000" dirty="0"/>
                  <a:t>在每一个多面体上是一个线性映射，则</a:t>
                </a:r>
                <a14:m>
                  <m:oMath xmlns:m="http://schemas.openxmlformats.org/officeDocument/2006/math">
                    <m:r>
                      <a:rPr kumimoji="1" lang="en-US" altLang="zh-CN" sz="2000" i="1">
                        <a:latin typeface="Cambria Math" charset="0"/>
                        <a:ea typeface="Cambria Math" charset="0"/>
                        <a:cs typeface="Cambria Math" charset="0"/>
                      </a:rPr>
                      <m:t>𝜑</m:t>
                    </m:r>
                    <m:r>
                      <a:rPr kumimoji="1" lang="en-US" altLang="zh-CN" sz="2000" i="1">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𝑚</m:t>
                        </m:r>
                      </m:sup>
                    </m:sSup>
                  </m:oMath>
                </a14:m>
                <a:r>
                  <a:rPr kumimoji="1" lang="zh-CN" altLang="en-US" sz="2000" dirty="0"/>
                  <a:t>称为一个分片线性</a:t>
                </a:r>
                <a:r>
                  <a:rPr kumimoji="1" lang="zh-CN" altLang="en-US" sz="2000" dirty="0" smtClean="0"/>
                  <a:t>映射，</a:t>
                </a:r>
                <a:r>
                  <a:rPr kumimoji="1" lang="zh-CN" altLang="en-US" sz="2000" dirty="0" smtClean="0"/>
                  <a:t>分片的个数是</a:t>
                </a:r>
                <a14:m>
                  <m:oMath xmlns:m="http://schemas.openxmlformats.org/officeDocument/2006/math">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oMath>
                </a14:m>
                <a:r>
                  <a:rPr kumimoji="1" lang="zh-CN" altLang="en-US" sz="2000" dirty="0" smtClean="0"/>
                  <a:t>上</a:t>
                </a:r>
                <a14:m>
                  <m:oMath xmlns:m="http://schemas.openxmlformats.org/officeDocument/2006/math">
                    <m:r>
                      <a:rPr kumimoji="1" lang="en-US" altLang="zh-CN" sz="2000" i="1">
                        <a:latin typeface="Cambria Math" charset="0"/>
                        <a:ea typeface="Cambria Math" charset="0"/>
                        <a:cs typeface="Cambria Math" charset="0"/>
                      </a:rPr>
                      <m:t>𝜑</m:t>
                    </m:r>
                  </m:oMath>
                </a14:m>
                <a:r>
                  <a:rPr kumimoji="1" lang="zh-CN" altLang="en-US" sz="2000" dirty="0" smtClean="0"/>
                  <a:t>是线性映射的最大连通集合的个数，记为</a:t>
                </a:r>
                <a14:m>
                  <m:oMath xmlns:m="http://schemas.openxmlformats.org/officeDocument/2006/math">
                    <m:r>
                      <a:rPr kumimoji="1" lang="zh-CN" altLang="en-US" sz="2000" i="1" smtClean="0">
                        <a:latin typeface="Cambria Math" charset="0"/>
                        <a:ea typeface="Cambria Math" charset="0"/>
                        <a:cs typeface="Cambria Math" charset="0"/>
                      </a:rPr>
                      <m:t>𝒩</m:t>
                    </m:r>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𝜑</m:t>
                    </m:r>
                    <m:r>
                      <a:rPr kumimoji="1" lang="en-US" altLang="zh-CN" sz="2000" b="0" i="1" smtClean="0">
                        <a:latin typeface="Cambria Math" charset="0"/>
                        <a:ea typeface="Cambria Math" charset="0"/>
                        <a:cs typeface="Cambria Math" charset="0"/>
                      </a:rPr>
                      <m:t>)</m:t>
                    </m:r>
                  </m:oMath>
                </a14:m>
                <a:r>
                  <a:rPr kumimoji="1" lang="zh-CN" altLang="en-US" sz="2000" dirty="0" smtClean="0"/>
                  <a:t>，</a:t>
                </a:r>
                <a:r>
                  <a:rPr kumimoji="1" lang="zh-CN" altLang="en-US" sz="2000" dirty="0" smtClean="0"/>
                  <a:t>记为</a:t>
                </a:r>
                <a14:m>
                  <m:oMath xmlns:m="http://schemas.openxmlformats.org/officeDocument/2006/math">
                    <m:r>
                      <a:rPr kumimoji="1" lang="en-US" altLang="zh-CN" sz="2000" i="1">
                        <a:latin typeface="Cambria Math" charset="0"/>
                        <a:ea typeface="Cambria Math" charset="0"/>
                        <a:cs typeface="Cambria Math" charset="0"/>
                      </a:rPr>
                      <m:t>𝜑</m:t>
                    </m:r>
                  </m:oMath>
                </a14:m>
                <a:r>
                  <a:rPr kumimoji="1" lang="zh-CN" altLang="en-US" sz="2000" dirty="0" smtClean="0"/>
                  <a:t>的分片线性复杂度</a:t>
                </a:r>
                <a:endParaRPr kumimoji="1" lang="zh-CN" altLang="en-US" sz="2000" dirty="0"/>
              </a:p>
              <a:p>
                <a:endParaRPr kumimoji="1" lang="zh-CN" altLang="en-US" sz="2000" dirty="0" smtClean="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573" r="-37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177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17</a:t>
            </a:fld>
            <a:endParaRPr lang="en-US" dirty="0"/>
          </a:p>
        </p:txBody>
      </p:sp>
      <p:sp>
        <p:nvSpPr>
          <p:cNvPr id="4" name="标题 3"/>
          <p:cNvSpPr>
            <a:spLocks noGrp="1"/>
          </p:cNvSpPr>
          <p:nvPr>
            <p:ph type="title"/>
          </p:nvPr>
        </p:nvSpPr>
        <p:spPr/>
        <p:txBody>
          <a:bodyPr/>
          <a:lstStyle/>
          <a:p>
            <a:r>
              <a:rPr kumimoji="1" lang="en-US" altLang="zh-CN" dirty="0" smtClean="0"/>
              <a:t>Learning</a:t>
            </a:r>
            <a:r>
              <a:rPr kumimoji="1" lang="zh-CN" altLang="en-US" dirty="0" smtClean="0"/>
              <a:t> </a:t>
            </a:r>
            <a:r>
              <a:rPr kumimoji="1" lang="en-US" altLang="zh-CN" dirty="0" smtClean="0"/>
              <a:t>Capability</a:t>
            </a:r>
            <a:r>
              <a:rPr kumimoji="1" lang="zh-CN" altLang="en-US" dirty="0" smtClean="0"/>
              <a:t> </a:t>
            </a:r>
            <a:r>
              <a:rPr kumimoji="1" lang="en-US" altLang="zh-CN" dirty="0" smtClean="0"/>
              <a:t>of</a:t>
            </a:r>
            <a:r>
              <a:rPr kumimoji="1" lang="zh-CN" altLang="en-US" dirty="0" smtClean="0"/>
              <a:t> </a:t>
            </a:r>
            <a:r>
              <a:rPr kumimoji="1" lang="en-US" altLang="zh-CN" dirty="0" smtClean="0"/>
              <a:t>DL</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a:xfrm>
                <a:off x="694291" y="1522210"/>
                <a:ext cx="10847439" cy="4608488"/>
              </a:xfrm>
            </p:spPr>
            <p:txBody>
              <a:bodyPr/>
              <a:lstStyle/>
              <a:p>
                <a:pPr>
                  <a:lnSpc>
                    <a:spcPct val="140000"/>
                  </a:lnSpc>
                </a:pPr>
                <a:r>
                  <a:rPr kumimoji="1" lang="en-US" altLang="zh-CN" sz="2000" b="1" dirty="0" smtClean="0"/>
                  <a:t>Cell</a:t>
                </a:r>
                <a:r>
                  <a:rPr kumimoji="1" lang="zh-CN" altLang="en-US" sz="2000" b="1" dirty="0" smtClean="0"/>
                  <a:t> </a:t>
                </a:r>
                <a:r>
                  <a:rPr kumimoji="1" lang="en-US" altLang="zh-CN" sz="2000" b="1" dirty="0" smtClean="0"/>
                  <a:t>Decomposition(</a:t>
                </a:r>
                <a:r>
                  <a:rPr kumimoji="1" lang="zh-CN" altLang="en-US" sz="2000" b="1" dirty="0" smtClean="0"/>
                  <a:t>胞腔分解</a:t>
                </a:r>
                <a:r>
                  <a:rPr kumimoji="1" lang="en-US" altLang="zh-CN" sz="2000" b="1" dirty="0" smtClean="0"/>
                  <a:t>)</a:t>
                </a:r>
                <a:r>
                  <a:rPr kumimoji="1" lang="zh-CN" altLang="en-US" sz="2000" b="1" dirty="0"/>
                  <a:t>：</a:t>
                </a:r>
                <a:r>
                  <a:rPr kumimoji="1" lang="zh-CN" altLang="en-US" sz="2000" dirty="0" smtClean="0"/>
                  <a:t>令</a:t>
                </a:r>
                <a:r>
                  <a:rPr kumimoji="1" lang="zh-CN" altLang="en-US" sz="2000" dirty="0"/>
                  <a:t>编码映射为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r>
                      <a:rPr kumimoji="1" lang="is-IS" altLang="zh-CN" sz="2000" i="1">
                        <a:latin typeface="Cambria Math" charset="0"/>
                        <a:ea typeface="Cambria Math" charset="0"/>
                        <a:cs typeface="Cambria Math" charset="0"/>
                      </a:rPr>
                      <m:t>→</m:t>
                    </m:r>
                    <m:r>
                      <a:rPr kumimoji="1" lang="is-IS" altLang="zh-CN" sz="2000" i="1">
                        <a:latin typeface="Cambria Math" charset="0"/>
                        <a:ea typeface="Cambria Math" charset="0"/>
                        <a:cs typeface="Cambria Math" charset="0"/>
                      </a:rPr>
                      <m:t>ℱ</m:t>
                    </m:r>
                  </m:oMath>
                </a14:m>
                <a:r>
                  <a:rPr kumimoji="1" lang="zh-CN" altLang="en-US" sz="2000" dirty="0"/>
                  <a:t>，给定一个</a:t>
                </a:r>
                <a14:m>
                  <m:oMath xmlns:m="http://schemas.openxmlformats.org/officeDocument/2006/math">
                    <m:r>
                      <a:rPr kumimoji="1" lang="en-US" altLang="zh-CN" sz="2000" i="1">
                        <a:latin typeface="Cambria Math" charset="0"/>
                        <a:ea typeface="Cambria Math" charset="0"/>
                        <a:cs typeface="Cambria Math" charset="0"/>
                      </a:rPr>
                      <m:t>𝑥</m:t>
                    </m:r>
                    <m:r>
                      <a:rPr kumimoji="1" lang="en-U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oMath>
                </a14:m>
                <a:r>
                  <a:rPr kumimoji="1" lang="zh-CN" altLang="en-US" sz="2000" dirty="0"/>
                  <a:t>，在计算</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𝑥</m:t>
                    </m:r>
                    <m:r>
                      <a:rPr kumimoji="1" lang="en-US" altLang="zh-CN" sz="2000" i="1">
                        <a:latin typeface="Cambria Math" charset="0"/>
                        <a:ea typeface="Cambria Math" charset="0"/>
                        <a:cs typeface="Cambria Math" charset="0"/>
                      </a:rPr>
                      <m:t>)</m:t>
                    </m:r>
                  </m:oMath>
                </a14:m>
                <a:r>
                  <a:rPr kumimoji="1" lang="zh-CN" altLang="en-US" sz="2000" dirty="0"/>
                  <a:t>时被激活的神经元集合</a:t>
                </a:r>
                <a14:m>
                  <m:oMath xmlns:m="http://schemas.openxmlformats.org/officeDocument/2006/math">
                    <m:r>
                      <a:rPr kumimoji="1" lang="zh-CN" altLang="en-US" sz="2000" i="1">
                        <a:latin typeface="Cambria Math" charset="0"/>
                        <a:ea typeface="Cambria Math" charset="0"/>
                        <a:cs typeface="Cambria Math" charset="0"/>
                      </a:rPr>
                      <m:t>𝜌</m:t>
                    </m:r>
                    <m:d>
                      <m:dPr>
                        <m:ctrlPr>
                          <a:rPr kumimoji="1" lang="en-US" altLang="zh-CN" sz="2000" i="1">
                            <a:latin typeface="Cambria Math" charset="0"/>
                            <a:ea typeface="Cambria Math" charset="0"/>
                            <a:cs typeface="Cambria Math" charset="0"/>
                          </a:rPr>
                        </m:ctrlPr>
                      </m:dPr>
                      <m:e>
                        <m:r>
                          <a:rPr kumimoji="1" lang="en-US" altLang="zh-CN" sz="2000" i="1">
                            <a:latin typeface="Cambria Math" charset="0"/>
                            <a:ea typeface="Cambria Math" charset="0"/>
                            <a:cs typeface="Cambria Math" charset="0"/>
                          </a:rPr>
                          <m:t>𝜃</m:t>
                        </m:r>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𝑥</m:t>
                        </m:r>
                      </m:e>
                    </m:d>
                  </m:oMath>
                </a14:m>
                <a:r>
                  <a:rPr kumimoji="1" lang="zh-CN" altLang="en-US" sz="2000" dirty="0"/>
                  <a:t>，称为</a:t>
                </a:r>
                <a14:m>
                  <m:oMath xmlns:m="http://schemas.openxmlformats.org/officeDocument/2006/math">
                    <m:r>
                      <a:rPr kumimoji="1" lang="en-US" altLang="zh-CN" sz="2000" i="1">
                        <a:latin typeface="Cambria Math" charset="0"/>
                        <a:ea typeface="Cambria Math" charset="0"/>
                        <a:cs typeface="Cambria Math" charset="0"/>
                      </a:rPr>
                      <m:t>𝑥</m:t>
                    </m:r>
                  </m:oMath>
                </a14:m>
                <a:r>
                  <a:rPr kumimoji="1" lang="zh-CN" altLang="en-US" sz="2000" dirty="0"/>
                  <a:t>关于</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oMath>
                </a14:m>
                <a:r>
                  <a:rPr kumimoji="1" lang="zh-CN" altLang="en-US" sz="2000" dirty="0"/>
                  <a:t>的活跃路径，如果两个点</a:t>
                </a:r>
                <a14:m>
                  <m:oMath xmlns:m="http://schemas.openxmlformats.org/officeDocument/2006/math">
                    <m:sSub>
                      <m:sSubPr>
                        <m:ctrlPr>
                          <a:rPr kumimoji="1" lang="en-US" altLang="zh-CN" sz="2000" i="1" smtClean="0">
                            <a:latin typeface="Cambria Math" charset="0"/>
                            <a:ea typeface="Cambria Math" charset="0"/>
                            <a:cs typeface="Cambria Math" charset="0"/>
                          </a:rPr>
                        </m:ctrlPr>
                      </m:sSubPr>
                      <m:e>
                        <m:r>
                          <a:rPr kumimoji="1" lang="en-US" altLang="zh-CN" sz="2000" b="0" i="1" smtClean="0">
                            <a:latin typeface="Cambria Math" charset="0"/>
                            <a:ea typeface="Cambria Math" charset="0"/>
                            <a:cs typeface="Cambria Math" charset="0"/>
                          </a:rPr>
                          <m:t>𝑥</m:t>
                        </m:r>
                      </m:e>
                      <m:sub>
                        <m:r>
                          <a:rPr kumimoji="1" lang="en-US" altLang="zh-CN" sz="2000" b="0" i="1" smtClean="0">
                            <a:latin typeface="Cambria Math" charset="0"/>
                            <a:ea typeface="Cambria Math" charset="0"/>
                            <a:cs typeface="Cambria Math" charset="0"/>
                          </a:rPr>
                          <m:t>1</m:t>
                        </m:r>
                      </m:sub>
                    </m:sSub>
                    <m:r>
                      <a:rPr kumimoji="1" lang="en-US" altLang="zh-CN" sz="2000" b="0" i="1" smtClean="0">
                        <a:latin typeface="Cambria Math" charset="0"/>
                        <a:ea typeface="Cambria Math" charset="0"/>
                        <a:cs typeface="Cambria Math" charset="0"/>
                      </a:rPr>
                      <m:t>,</m:t>
                    </m:r>
                    <m:sSub>
                      <m:sSubPr>
                        <m:ctrlPr>
                          <a:rPr kumimoji="1" lang="en-US" altLang="zh-CN" sz="2000" b="0" i="1" smtClean="0">
                            <a:latin typeface="Cambria Math" charset="0"/>
                            <a:ea typeface="Cambria Math" charset="0"/>
                            <a:cs typeface="Cambria Math" charset="0"/>
                          </a:rPr>
                        </m:ctrlPr>
                      </m:sSubPr>
                      <m:e>
                        <m:r>
                          <a:rPr kumimoji="1" lang="en-US" altLang="zh-CN" sz="2000" b="0" i="1" smtClean="0">
                            <a:latin typeface="Cambria Math" charset="0"/>
                            <a:ea typeface="Cambria Math" charset="0"/>
                            <a:cs typeface="Cambria Math" charset="0"/>
                          </a:rPr>
                          <m:t>𝑥</m:t>
                        </m:r>
                      </m:e>
                      <m:sub>
                        <m:r>
                          <a:rPr kumimoji="1" lang="en-US" altLang="zh-CN" sz="2000" b="0" i="1" smtClean="0">
                            <a:latin typeface="Cambria Math" charset="0"/>
                            <a:ea typeface="Cambria Math" charset="0"/>
                            <a:cs typeface="Cambria Math" charset="0"/>
                          </a:rPr>
                          <m:t>2</m:t>
                        </m:r>
                      </m:sub>
                    </m:sSub>
                    <m:r>
                      <a:rPr kumimoji="1" lang="en-U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oMath>
                </a14:m>
                <a:r>
                  <a:rPr kumimoji="1" lang="zh-CN" altLang="en-US" sz="2000" dirty="0" smtClean="0"/>
                  <a:t>对应的活跃路径相同</a:t>
                </a:r>
                <a14:m>
                  <m:oMath xmlns:m="http://schemas.openxmlformats.org/officeDocument/2006/math">
                    <m:r>
                      <a:rPr kumimoji="1" lang="zh-CN" altLang="en-US" sz="2000" i="1">
                        <a:latin typeface="Cambria Math" charset="0"/>
                        <a:ea typeface="Cambria Math" charset="0"/>
                        <a:cs typeface="Cambria Math" charset="0"/>
                      </a:rPr>
                      <m:t>𝜌</m:t>
                    </m:r>
                    <m:d>
                      <m:dPr>
                        <m:ctrlPr>
                          <a:rPr kumimoji="1" lang="en-US" altLang="zh-CN" sz="2000" i="1">
                            <a:latin typeface="Cambria Math" charset="0"/>
                            <a:ea typeface="Cambria Math" charset="0"/>
                            <a:cs typeface="Cambria Math" charset="0"/>
                          </a:rPr>
                        </m:ctrlPr>
                      </m:dPr>
                      <m:e>
                        <m:r>
                          <a:rPr kumimoji="1" lang="en-US" altLang="zh-CN" sz="2000" i="1">
                            <a:latin typeface="Cambria Math" charset="0"/>
                            <a:ea typeface="Cambria Math" charset="0"/>
                            <a:cs typeface="Cambria Math" charset="0"/>
                          </a:rPr>
                          <m:t>𝜃</m:t>
                        </m:r>
                        <m:r>
                          <a:rPr kumimoji="1" lang="en-US" altLang="zh-CN" sz="2000" i="1">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𝑥</m:t>
                            </m:r>
                          </m:e>
                          <m:sub>
                            <m:r>
                              <a:rPr kumimoji="1" lang="en-US" altLang="zh-CN" sz="2000" i="1">
                                <a:latin typeface="Cambria Math" charset="0"/>
                                <a:ea typeface="Cambria Math" charset="0"/>
                                <a:cs typeface="Cambria Math" charset="0"/>
                              </a:rPr>
                              <m:t>1</m:t>
                            </m:r>
                          </m:sub>
                        </m:sSub>
                      </m:e>
                    </m:d>
                    <m:r>
                      <a:rPr kumimoji="1" lang="en-US" altLang="zh-CN" sz="2000" b="0" i="1" smtClean="0">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𝜌</m:t>
                    </m:r>
                    <m:d>
                      <m:dPr>
                        <m:ctrlPr>
                          <a:rPr kumimoji="1" lang="en-US" altLang="zh-CN" sz="2000" i="1">
                            <a:latin typeface="Cambria Math" charset="0"/>
                            <a:ea typeface="Cambria Math" charset="0"/>
                            <a:cs typeface="Cambria Math" charset="0"/>
                          </a:rPr>
                        </m:ctrlPr>
                      </m:dPr>
                      <m:e>
                        <m:r>
                          <a:rPr kumimoji="1" lang="en-US" altLang="zh-CN" sz="2000" i="1">
                            <a:latin typeface="Cambria Math" charset="0"/>
                            <a:ea typeface="Cambria Math" charset="0"/>
                            <a:cs typeface="Cambria Math" charset="0"/>
                          </a:rPr>
                          <m:t>𝜃</m:t>
                        </m:r>
                        <m:r>
                          <a:rPr kumimoji="1" lang="en-US" altLang="zh-CN" sz="2000" i="1">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𝑥</m:t>
                            </m:r>
                          </m:e>
                          <m:sub>
                            <m:r>
                              <a:rPr kumimoji="1" lang="en-US" altLang="zh-CN" sz="2000" i="1">
                                <a:latin typeface="Cambria Math" charset="0"/>
                                <a:ea typeface="Cambria Math" charset="0"/>
                                <a:cs typeface="Cambria Math" charset="0"/>
                              </a:rPr>
                              <m:t>2</m:t>
                            </m:r>
                          </m:sub>
                        </m:sSub>
                      </m:e>
                    </m:d>
                  </m:oMath>
                </a14:m>
                <a:r>
                  <a:rPr kumimoji="1" lang="zh-CN" altLang="en-US" sz="2000" dirty="0" smtClean="0"/>
                  <a:t>，则这两个点关于映射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oMath>
                </a14:m>
                <a:r>
                  <a:rPr kumimoji="1" lang="zh-CN" altLang="en-US" sz="2000" dirty="0" smtClean="0"/>
                  <a:t>彼此等价，所有彼此等价的点构成了背景空间中的一个胞腔，胞腔为凸多</a:t>
                </a:r>
                <a:r>
                  <a:rPr kumimoji="1" lang="zh-CN" altLang="en-US" sz="2000" dirty="0" smtClean="0"/>
                  <a:t>面体；</a:t>
                </a:r>
                <a:endParaRPr kumimoji="1" lang="zh-CN" altLang="en-US" sz="2000" dirty="0" smtClean="0"/>
              </a:p>
              <a:p>
                <a:pPr>
                  <a:lnSpc>
                    <a:spcPct val="140000"/>
                  </a:lnSpc>
                  <a:spcAft>
                    <a:spcPts val="600"/>
                  </a:spcAft>
                </a:pP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oMath>
                </a14:m>
                <a:r>
                  <a:rPr kumimoji="1" lang="zh-CN" altLang="en-US" sz="2000" dirty="0" smtClean="0"/>
                  <a:t>诱导了整个背景空间中的一个胞腔分解，记为</a:t>
                </a:r>
                <a14:m>
                  <m:oMath xmlns:m="http://schemas.openxmlformats.org/officeDocument/2006/math">
                    <m:r>
                      <a:rPr kumimoji="1" lang="zh-CN" altLang="en-US" sz="2000" i="1" smtClean="0">
                        <a:latin typeface="Cambria Math" charset="0"/>
                        <a:ea typeface="Cambria Math" charset="0"/>
                        <a:cs typeface="Cambria Math" charset="0"/>
                      </a:rPr>
                      <m:t>𝒟</m:t>
                    </m:r>
                    <m:r>
                      <a:rPr kumimoji="1" lang="en-US" altLang="zh-CN" sz="2000" b="0" i="1" smtClean="0">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b="0" i="1" smtClean="0">
                        <a:latin typeface="Cambria Math" charset="0"/>
                        <a:ea typeface="Cambria Math" charset="0"/>
                        <a:cs typeface="Cambria Math" charset="0"/>
                      </a:rPr>
                      <m:t>)</m:t>
                    </m:r>
                  </m:oMath>
                </a14:m>
                <a:r>
                  <a:rPr kumimoji="1" lang="zh-CN" altLang="en-US" sz="2000" dirty="0" smtClean="0"/>
                  <a:t>，同样编码映射和解码映射的复合也诱导了背景空间的胞腔分解</a:t>
                </a:r>
                <a14:m>
                  <m:oMath xmlns:m="http://schemas.openxmlformats.org/officeDocument/2006/math">
                    <m:r>
                      <a:rPr kumimoji="1" lang="zh-CN" altLang="en-US" sz="2000" i="1">
                        <a:latin typeface="Cambria Math" charset="0"/>
                        <a:ea typeface="Cambria Math" charset="0"/>
                        <a:cs typeface="Cambria Math" charset="0"/>
                      </a:rPr>
                      <m:t>𝒟</m:t>
                    </m:r>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i="1" smtClean="0">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oMath>
                </a14:m>
                <a:r>
                  <a:rPr kumimoji="1" lang="zh-CN" altLang="en-US" sz="2000" dirty="0" smtClean="0"/>
                  <a:t>，显然</a:t>
                </a:r>
                <a14:m>
                  <m:oMath xmlns:m="http://schemas.openxmlformats.org/officeDocument/2006/math">
                    <m:r>
                      <a:rPr kumimoji="1" lang="zh-CN" altLang="en-US" sz="2000" i="1">
                        <a:latin typeface="Cambria Math" charset="0"/>
                        <a:ea typeface="Cambria Math" charset="0"/>
                        <a:cs typeface="Cambria Math" charset="0"/>
                      </a:rPr>
                      <m:t>𝒟</m:t>
                    </m:r>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oMath>
                </a14:m>
                <a:r>
                  <a:rPr kumimoji="1" lang="zh-CN" altLang="en-US" sz="2000" dirty="0" smtClean="0"/>
                  <a:t>是</a:t>
                </a:r>
                <a14:m>
                  <m:oMath xmlns:m="http://schemas.openxmlformats.org/officeDocument/2006/math">
                    <m:r>
                      <a:rPr kumimoji="1" lang="zh-CN" altLang="en-US" sz="2000" i="1">
                        <a:latin typeface="Cambria Math" charset="0"/>
                        <a:ea typeface="Cambria Math" charset="0"/>
                        <a:cs typeface="Cambria Math" charset="0"/>
                      </a:rPr>
                      <m:t>𝒟</m:t>
                    </m:r>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oMath>
                </a14:m>
                <a:r>
                  <a:rPr kumimoji="1" lang="zh-CN" altLang="en-US" sz="2000" dirty="0" smtClean="0"/>
                  <a:t>的一个细分，用</a:t>
                </a:r>
                <a14:m>
                  <m:oMath xmlns:m="http://schemas.openxmlformats.org/officeDocument/2006/math">
                    <m:r>
                      <a:rPr kumimoji="1" lang="en-US" altLang="zh-CN" sz="2000" b="0" i="0" smtClean="0">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𝒟</m:t>
                    </m:r>
                    <m:d>
                      <m:dPr>
                        <m:ctrlPr>
                          <a:rPr kumimoji="1" lang="en-US" altLang="zh-CN" sz="2000" i="1">
                            <a:latin typeface="Cambria Math" charset="0"/>
                            <a:ea typeface="Cambria Math" charset="0"/>
                            <a:cs typeface="Cambria Math" charset="0"/>
                          </a:rPr>
                        </m:ctrlPr>
                      </m:dPr>
                      <m:e>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e>
                    </m:d>
                    <m:r>
                      <a:rPr kumimoji="1" lang="en-US" altLang="zh-CN" sz="2000" b="0" i="1" smtClean="0">
                        <a:latin typeface="Cambria Math" charset="0"/>
                        <a:ea typeface="Cambria Math" charset="0"/>
                        <a:cs typeface="Cambria Math" charset="0"/>
                      </a:rPr>
                      <m:t>|</m:t>
                    </m:r>
                  </m:oMath>
                </a14:m>
                <a:r>
                  <a:rPr kumimoji="1" lang="zh-CN" altLang="en-US" sz="2000" dirty="0" smtClean="0"/>
                  <a:t>表示胞腔</a:t>
                </a:r>
                <a:r>
                  <a:rPr kumimoji="1" lang="zh-CN" altLang="en-US" sz="2000" dirty="0" smtClean="0"/>
                  <a:t>个数，</a:t>
                </a:r>
                <a:r>
                  <a:rPr kumimoji="1" lang="zh-CN" altLang="en-US" sz="2000" dirty="0" smtClean="0"/>
                  <a:t>代表了分片线性复杂度（</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oMath>
                </a14:m>
                <a:r>
                  <a:rPr kumimoji="1" lang="zh-CN" altLang="en-US" sz="2000" dirty="0" smtClean="0"/>
                  <a:t>在同一个胞腔内是线性映射且不会在两个胞腔上是线性映射）</a:t>
                </a:r>
                <a:r>
                  <a:rPr kumimoji="1" lang="zh-CN" altLang="en-US" sz="2000" dirty="0" smtClean="0"/>
                  <a:t>。</a:t>
                </a:r>
              </a:p>
              <a:p>
                <a:pPr>
                  <a:lnSpc>
                    <a:spcPct val="140000"/>
                  </a:lnSpc>
                  <a:spcAft>
                    <a:spcPts val="600"/>
                  </a:spcAft>
                </a:pPr>
                <a:endParaRPr kumimoji="1" lang="zh-CN" altLang="en-US" sz="2000" dirty="0" smtClean="0"/>
              </a:p>
              <a:p>
                <a:pPr>
                  <a:lnSpc>
                    <a:spcPct val="140000"/>
                  </a:lnSpc>
                  <a:spcAft>
                    <a:spcPts val="600"/>
                  </a:spcAft>
                </a:pPr>
                <a:r>
                  <a:rPr kumimoji="1" lang="zh-CN" altLang="en-US" sz="2000" dirty="0" smtClean="0"/>
                  <a:t>编码</a:t>
                </a:r>
                <a:r>
                  <a:rPr kumimoji="1" lang="zh-CN" altLang="en-US" sz="2000" dirty="0" smtClean="0"/>
                  <a:t>映射构造了一系列胞腔分解，后面的胞腔分解细分了前面的胞腔分解</a:t>
                </a:r>
                <a:r>
                  <a:rPr kumimoji="1" lang="zh-CN" altLang="en-US" sz="2000" dirty="0" smtClean="0"/>
                  <a:t>：</a:t>
                </a:r>
                <a:endParaRPr kumimoji="1" lang="zh-CN" altLang="en-US" sz="2000" dirty="0"/>
              </a:p>
              <a:p>
                <a:pPr>
                  <a:lnSpc>
                    <a:spcPct val="140000"/>
                  </a:lnSpc>
                  <a:spcAft>
                    <a:spcPts val="600"/>
                  </a:spcAft>
                </a:pPr>
                <a:r>
                  <a:rPr kumimoji="1" lang="zh-CN" altLang="en-US" sz="2000" dirty="0" smtClean="0"/>
                  <a:t>我们可以通过估算</a:t>
                </a:r>
                <a14:m>
                  <m:oMath xmlns:m="http://schemas.openxmlformats.org/officeDocument/2006/math">
                    <m:r>
                      <a:rPr kumimoji="1" lang="en-US" altLang="zh-CN" sz="2000">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𝒟</m:t>
                    </m:r>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oMath>
                </a14:m>
                <a:r>
                  <a:rPr kumimoji="1" lang="zh-CN" altLang="en-US" sz="2000" dirty="0" smtClean="0"/>
                  <a:t>作为网络学习能力的一个指标</a:t>
                </a:r>
                <a:r>
                  <a:rPr kumimoji="1" lang="zh-CN" altLang="en-US" sz="2000" dirty="0" smtClean="0"/>
                  <a:t>，</a:t>
                </a:r>
                <a:r>
                  <a:rPr kumimoji="1" lang="zh-CN" altLang="en-US" sz="2000" dirty="0" smtClean="0"/>
                  <a:t>即</a:t>
                </a:r>
                <a:r>
                  <a:rPr kumimoji="1" lang="zh-CN" altLang="en-US" sz="2000" dirty="0" smtClean="0"/>
                  <a:t>网络</a:t>
                </a:r>
                <a:r>
                  <a:rPr kumimoji="1" lang="zh-CN" altLang="en-US" sz="2000" dirty="0" smtClean="0"/>
                  <a:t>的分片线性复杂度</a:t>
                </a:r>
              </a:p>
              <a:p>
                <a:pPr marL="0" indent="0">
                  <a:buNone/>
                </a:pPr>
                <a:endParaRPr kumimoji="1" lang="zh-CN" altLang="en-US" sz="2000" dirty="0" smtClean="0"/>
              </a:p>
              <a:p>
                <a:pPr marL="0" indent="0">
                  <a:buNone/>
                </a:pPr>
                <a:endParaRPr kumimoji="1" lang="zh-CN" altLang="en-US" sz="2000" dirty="0" smtClean="0"/>
              </a:p>
              <a:p>
                <a:endParaRPr kumimoji="1" lang="zh-CN" altLang="en-US" sz="2000" dirty="0"/>
              </a:p>
              <a:p>
                <a:endParaRPr kumimoji="1" lang="zh-CN" altLang="en-US" sz="2000" dirty="0"/>
              </a:p>
              <a:p>
                <a:endParaRPr kumimoji="1" lang="zh-CN" altLang="en-US" sz="2000" dirty="0"/>
              </a:p>
              <a:p>
                <a:pPr marL="0" indent="0">
                  <a:buNone/>
                </a:pPr>
                <a:endParaRPr kumimoji="1" lang="zh-CN" altLang="en-US" sz="2000" dirty="0" smtClean="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xfrm>
                <a:off x="694291" y="1522210"/>
                <a:ext cx="10847439" cy="4608488"/>
              </a:xfrm>
              <a:blipFill rotWithShape="0">
                <a:blip r:embed="rId3"/>
                <a:stretch>
                  <a:fillRect l="-1349" r="-3710" b="-5423"/>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215680" y="4797152"/>
            <a:ext cx="5435600" cy="330200"/>
          </a:xfrm>
          <a:prstGeom prst="rect">
            <a:avLst/>
          </a:prstGeom>
        </p:spPr>
      </p:pic>
      <p:pic>
        <p:nvPicPr>
          <p:cNvPr id="5" name="图片 4"/>
          <p:cNvPicPr>
            <a:picLocks noChangeAspect="1"/>
          </p:cNvPicPr>
          <p:nvPr/>
        </p:nvPicPr>
        <p:blipFill>
          <a:blip r:embed="rId5"/>
          <a:stretch>
            <a:fillRect/>
          </a:stretch>
        </p:blipFill>
        <p:spPr>
          <a:xfrm>
            <a:off x="9192344" y="5301208"/>
            <a:ext cx="1727200" cy="431800"/>
          </a:xfrm>
          <a:prstGeom prst="rect">
            <a:avLst/>
          </a:prstGeom>
        </p:spPr>
      </p:pic>
    </p:spTree>
    <p:extLst>
      <p:ext uri="{BB962C8B-B14F-4D97-AF65-F5344CB8AC3E}">
        <p14:creationId xmlns:p14="http://schemas.microsoft.com/office/powerpoint/2010/main" val="193882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18</a:t>
            </a:fld>
            <a:endParaRPr lang="en-US" dirty="0"/>
          </a:p>
        </p:txBody>
      </p:sp>
      <p:sp>
        <p:nvSpPr>
          <p:cNvPr id="4" name="标题 3"/>
          <p:cNvSpPr>
            <a:spLocks noGrp="1"/>
          </p:cNvSpPr>
          <p:nvPr>
            <p:ph type="title"/>
          </p:nvPr>
        </p:nvSpPr>
        <p:spPr/>
        <p:txBody>
          <a:bodyPr/>
          <a:lstStyle/>
          <a:p>
            <a:r>
              <a:rPr kumimoji="1" lang="en-US" altLang="zh-CN" dirty="0" smtClean="0"/>
              <a:t>Learning</a:t>
            </a:r>
            <a:r>
              <a:rPr kumimoji="1" lang="zh-CN" altLang="en-US" dirty="0" smtClean="0"/>
              <a:t> </a:t>
            </a:r>
            <a:r>
              <a:rPr kumimoji="1" lang="en-US" altLang="zh-CN" dirty="0" smtClean="0"/>
              <a:t>Capability</a:t>
            </a:r>
            <a:r>
              <a:rPr kumimoji="1" lang="zh-CN" altLang="en-US" dirty="0" smtClean="0"/>
              <a:t> </a:t>
            </a:r>
            <a:r>
              <a:rPr kumimoji="1" lang="en-US" altLang="zh-CN" dirty="0" smtClean="0"/>
              <a:t>of</a:t>
            </a:r>
            <a:r>
              <a:rPr kumimoji="1" lang="zh-CN" altLang="en-US" dirty="0" smtClean="0"/>
              <a:t> </a:t>
            </a:r>
            <a:r>
              <a:rPr kumimoji="1" lang="en-US" altLang="zh-CN" dirty="0" smtClean="0"/>
              <a:t>DL</a:t>
            </a:r>
            <a:endParaRPr kumimoji="1" lang="zh-CN" altLang="en-US" dirty="0"/>
          </a:p>
        </p:txBody>
      </p:sp>
      <p:sp>
        <p:nvSpPr>
          <p:cNvPr id="16" name="内容占位符 15"/>
          <p:cNvSpPr>
            <a:spLocks noGrp="1"/>
          </p:cNvSpPr>
          <p:nvPr>
            <p:ph sz="half" idx="19"/>
          </p:nvPr>
        </p:nvSpPr>
        <p:spPr/>
        <p:txBody>
          <a:bodyPr/>
          <a:lstStyle/>
          <a:p>
            <a:pPr marL="0" indent="0">
              <a:lnSpc>
                <a:spcPct val="140000"/>
              </a:lnSpc>
              <a:spcAft>
                <a:spcPts val="600"/>
              </a:spcAft>
              <a:buNone/>
            </a:pPr>
            <a:r>
              <a:rPr kumimoji="1" lang="en-US" altLang="zh-CN" b="1" dirty="0" err="1" smtClean="0"/>
              <a:t>ReLU</a:t>
            </a:r>
            <a:r>
              <a:rPr kumimoji="1" lang="zh-CN" altLang="en-US" b="1" dirty="0" smtClean="0"/>
              <a:t>神经网络的分片线性复杂度</a:t>
            </a:r>
            <a:endParaRPr kumimoji="1" lang="zh-CN" altLang="en-US" b="1" dirty="0" smtClean="0"/>
          </a:p>
          <a:p>
            <a:pPr>
              <a:lnSpc>
                <a:spcPct val="140000"/>
              </a:lnSpc>
              <a:spcAft>
                <a:spcPts val="600"/>
              </a:spcAft>
            </a:pPr>
            <a:r>
              <a:rPr kumimoji="1" lang="en-US" altLang="zh-CN" sz="2000" dirty="0" err="1" smtClean="0"/>
              <a:t>ReLU</a:t>
            </a:r>
            <a:r>
              <a:rPr kumimoji="1" lang="zh-CN" altLang="en-US" sz="2000" dirty="0" smtClean="0"/>
              <a:t>神经</a:t>
            </a:r>
            <a:r>
              <a:rPr kumimoji="1" lang="zh-CN" altLang="en-US" sz="2000" dirty="0" smtClean="0"/>
              <a:t>网络的每个神经元代表一个超平面，将输入空间一分为二，众多超平面将输入空间剖分，每个剖分就是一个</a:t>
            </a:r>
            <a:r>
              <a:rPr kumimoji="1" lang="zh-CN" altLang="en-US" sz="2000" dirty="0" smtClean="0"/>
              <a:t>胞腔，得到</a:t>
            </a:r>
            <a:r>
              <a:rPr kumimoji="1" lang="zh-CN" altLang="en-US" sz="2000" dirty="0" smtClean="0"/>
              <a:t>胞腔</a:t>
            </a:r>
            <a:r>
              <a:rPr kumimoji="1" lang="zh-CN" altLang="en-US" sz="2000" dirty="0" smtClean="0"/>
              <a:t>分解</a:t>
            </a:r>
          </a:p>
          <a:p>
            <a:r>
              <a:rPr kumimoji="1" lang="zh-CN" altLang="en-US" sz="2000" dirty="0" smtClean="0"/>
              <a:t>每个区域的</a:t>
            </a:r>
            <a:r>
              <a:rPr kumimoji="1" lang="en-US" altLang="zh-CN" sz="2000" dirty="0" smtClean="0"/>
              <a:t>a1,a2,a3</a:t>
            </a:r>
            <a:r>
              <a:rPr kumimoji="1" lang="zh-CN" altLang="en-US" sz="2000" dirty="0" smtClean="0"/>
              <a:t>的取值符号相同，因此激活路径相同</a:t>
            </a:r>
            <a:endParaRPr kumimoji="1" lang="zh-CN" altLang="en-US" sz="2000" dirty="0"/>
          </a:p>
        </p:txBody>
      </p:sp>
      <p:pic>
        <p:nvPicPr>
          <p:cNvPr id="3" name="图片 2"/>
          <p:cNvPicPr>
            <a:picLocks noChangeAspect="1"/>
          </p:cNvPicPr>
          <p:nvPr/>
        </p:nvPicPr>
        <p:blipFill>
          <a:blip r:embed="rId3"/>
          <a:stretch>
            <a:fillRect/>
          </a:stretch>
        </p:blipFill>
        <p:spPr>
          <a:xfrm>
            <a:off x="2279576" y="3789040"/>
            <a:ext cx="8026400" cy="2324100"/>
          </a:xfrm>
          <a:prstGeom prst="rect">
            <a:avLst/>
          </a:prstGeom>
        </p:spPr>
      </p:pic>
    </p:spTree>
    <p:extLst>
      <p:ext uri="{BB962C8B-B14F-4D97-AF65-F5344CB8AC3E}">
        <p14:creationId xmlns:p14="http://schemas.microsoft.com/office/powerpoint/2010/main" val="29761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19</a:t>
            </a:fld>
            <a:endParaRPr lang="en-US" dirty="0"/>
          </a:p>
        </p:txBody>
      </p:sp>
      <p:sp>
        <p:nvSpPr>
          <p:cNvPr id="4" name="标题 3"/>
          <p:cNvSpPr>
            <a:spLocks noGrp="1"/>
          </p:cNvSpPr>
          <p:nvPr>
            <p:ph type="title"/>
          </p:nvPr>
        </p:nvSpPr>
        <p:spPr/>
        <p:txBody>
          <a:bodyPr/>
          <a:lstStyle/>
          <a:p>
            <a:r>
              <a:rPr kumimoji="1" lang="en-US" altLang="zh-CN" dirty="0" smtClean="0"/>
              <a:t>Learning</a:t>
            </a:r>
            <a:r>
              <a:rPr kumimoji="1" lang="zh-CN" altLang="en-US" dirty="0" smtClean="0"/>
              <a:t> </a:t>
            </a:r>
            <a:r>
              <a:rPr kumimoji="1" lang="en-US" altLang="zh-CN" dirty="0" smtClean="0"/>
              <a:t>Capability</a:t>
            </a:r>
            <a:r>
              <a:rPr kumimoji="1" lang="zh-CN" altLang="en-US" dirty="0" smtClean="0"/>
              <a:t> </a:t>
            </a:r>
            <a:r>
              <a:rPr kumimoji="1" lang="en-US" altLang="zh-CN" dirty="0" smtClean="0"/>
              <a:t>of</a:t>
            </a:r>
            <a:r>
              <a:rPr kumimoji="1" lang="zh-CN" altLang="en-US" dirty="0" smtClean="0"/>
              <a:t> </a:t>
            </a:r>
            <a:r>
              <a:rPr kumimoji="1" lang="en-US" altLang="zh-CN" dirty="0" smtClean="0"/>
              <a:t>DL</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spcAft>
                    <a:spcPts val="600"/>
                  </a:spcAft>
                </a:pPr>
                <a:r>
                  <a:rPr kumimoji="1" lang="zh-CN" altLang="en-US" sz="2000" dirty="0" smtClean="0"/>
                  <a:t>考虑</a:t>
                </a:r>
                <a:r>
                  <a:rPr kumimoji="1" lang="zh-CN" altLang="en-US" sz="2000" dirty="0" smtClean="0"/>
                  <a:t>一个线性映射，</a:t>
                </a:r>
                <a14:m>
                  <m:oMath xmlns:m="http://schemas.openxmlformats.org/officeDocument/2006/math">
                    <m:r>
                      <a:rPr kumimoji="1" lang="en-US" altLang="zh-CN" sz="2000" b="0" i="1" dirty="0" smtClean="0">
                        <a:latin typeface="Cambria Math" charset="0"/>
                      </a:rPr>
                      <m:t>𝑇</m:t>
                    </m:r>
                    <m:r>
                      <a:rPr kumimoji="1" lang="en-US" altLang="zh-CN" sz="2000" i="1" dirty="0">
                        <a:latin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b="0" i="1" dirty="0" smtClean="0">
                            <a:latin typeface="Cambria Math" charset="0"/>
                            <a:ea typeface="Cambria Math" charset="0"/>
                            <a:cs typeface="Cambria Math" charset="0"/>
                          </a:rPr>
                          <m:t>𝑑</m:t>
                        </m:r>
                      </m:sup>
                    </m:sSup>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b="0" i="1" dirty="0" smtClean="0">
                            <a:latin typeface="Cambria Math" charset="0"/>
                            <a:ea typeface="Cambria Math" charset="0"/>
                            <a:cs typeface="Cambria Math" charset="0"/>
                          </a:rPr>
                          <m:t>𝑛</m:t>
                        </m:r>
                      </m:sup>
                    </m:sSup>
                  </m:oMath>
                </a14:m>
                <a:r>
                  <a:rPr kumimoji="1" lang="zh-CN" altLang="en-US" sz="2000" dirty="0" smtClean="0"/>
                  <a:t>，这个映射相当于在</a:t>
                </a:r>
                <a:r>
                  <a:rPr kumimoji="1" lang="en-US" altLang="zh-CN" sz="2000" dirty="0" smtClean="0"/>
                  <a:t>d</a:t>
                </a:r>
                <a:r>
                  <a:rPr kumimoji="1" lang="zh-CN" altLang="en-US" sz="2000" dirty="0" smtClean="0"/>
                  <a:t>维欧式空间中用</a:t>
                </a:r>
                <a:r>
                  <a:rPr kumimoji="1" lang="en-US" altLang="zh-CN" sz="2000" dirty="0" smtClean="0"/>
                  <a:t>n</a:t>
                </a:r>
                <a:r>
                  <a:rPr kumimoji="1" lang="zh-CN" altLang="en-US" sz="2000" dirty="0" smtClean="0"/>
                  <a:t>个超平面划分，所得胞腔数的最大值记为</a:t>
                </a:r>
                <a14:m>
                  <m:oMath xmlns:m="http://schemas.openxmlformats.org/officeDocument/2006/math">
                    <m:r>
                      <a:rPr kumimoji="1" lang="en-US" altLang="zh-CN" sz="2000" b="0" i="1" smtClean="0">
                        <a:latin typeface="Cambria Math" charset="0"/>
                      </a:rPr>
                      <m:t>𝐶</m:t>
                    </m:r>
                    <m:d>
                      <m:dPr>
                        <m:ctrlPr>
                          <a:rPr kumimoji="1" lang="en-US" altLang="zh-CN" sz="2000" b="0" i="1" smtClean="0">
                            <a:latin typeface="Cambria Math" charset="0"/>
                          </a:rPr>
                        </m:ctrlPr>
                      </m:dPr>
                      <m:e>
                        <m:r>
                          <a:rPr kumimoji="1" lang="en-US" altLang="zh-CN" sz="2000" b="0" i="1" smtClean="0">
                            <a:latin typeface="Cambria Math" charset="0"/>
                          </a:rPr>
                          <m:t>𝑑</m:t>
                        </m:r>
                        <m:r>
                          <a:rPr kumimoji="1" lang="en-US" altLang="zh-CN" sz="2000" b="0" i="1" smtClean="0">
                            <a:latin typeface="Cambria Math" charset="0"/>
                          </a:rPr>
                          <m:t>,</m:t>
                        </m:r>
                        <m:r>
                          <a:rPr kumimoji="1" lang="en-US" altLang="zh-CN" sz="2000" b="0" i="1" smtClean="0">
                            <a:latin typeface="Cambria Math" charset="0"/>
                          </a:rPr>
                          <m:t>𝑛</m:t>
                        </m:r>
                      </m:e>
                    </m:d>
                  </m:oMath>
                </a14:m>
                <a:endParaRPr kumimoji="1" lang="zh-CN" altLang="en-US" sz="2000" b="0" dirty="0" smtClean="0"/>
              </a:p>
              <a:p>
                <a:pPr>
                  <a:spcAft>
                    <a:spcPts val="600"/>
                  </a:spcAft>
                </a:pPr>
                <a:endParaRPr kumimoji="1" lang="zh-CN" altLang="en-US" sz="2000" dirty="0"/>
              </a:p>
              <a:p>
                <a:pPr marL="180000" indent="457200">
                  <a:spcAft>
                    <a:spcPts val="600"/>
                  </a:spcAft>
                  <a:buNone/>
                </a:pPr>
                <a:r>
                  <a:rPr kumimoji="1" lang="zh-CN" altLang="en-US" sz="2000" dirty="0" smtClean="0">
                    <a:latin typeface="KaiTi" charset="0"/>
                    <a:ea typeface="KaiTi" charset="0"/>
                    <a:cs typeface="KaiTi" charset="0"/>
                  </a:rPr>
                  <a:t>假设将</a:t>
                </a:r>
                <a:r>
                  <a:rPr kumimoji="1" lang="en-US" altLang="zh-CN" sz="2000" dirty="0" smtClean="0">
                    <a:latin typeface="KaiTi" charset="0"/>
                    <a:ea typeface="KaiTi" charset="0"/>
                    <a:cs typeface="KaiTi" charset="0"/>
                  </a:rPr>
                  <a:t>d</a:t>
                </a:r>
                <a:r>
                  <a:rPr kumimoji="1" lang="zh-CN" altLang="en-US" sz="2000" dirty="0" smtClean="0">
                    <a:latin typeface="KaiTi" charset="0"/>
                    <a:ea typeface="KaiTi" charset="0"/>
                    <a:cs typeface="KaiTi" charset="0"/>
                  </a:rPr>
                  <a:t>维空间用</a:t>
                </a:r>
                <a:r>
                  <a:rPr kumimoji="1" lang="en-US" altLang="zh-CN" sz="2000" dirty="0" smtClean="0">
                    <a:latin typeface="KaiTi" charset="0"/>
                    <a:ea typeface="KaiTi" charset="0"/>
                    <a:cs typeface="KaiTi" charset="0"/>
                  </a:rPr>
                  <a:t>n</a:t>
                </a:r>
                <a:r>
                  <a:rPr kumimoji="1" lang="zh-CN" altLang="en-US" sz="2000" dirty="0" smtClean="0">
                    <a:latin typeface="KaiTi" charset="0"/>
                    <a:ea typeface="KaiTi" charset="0"/>
                    <a:cs typeface="KaiTi" charset="0"/>
                  </a:rPr>
                  <a:t>个超平面划分，所得胞腔数据为</a:t>
                </a:r>
                <a14:m>
                  <m:oMath xmlns:m="http://schemas.openxmlformats.org/officeDocument/2006/math">
                    <m:r>
                      <a:rPr kumimoji="1" lang="en-US" altLang="zh-CN" sz="2000" i="1">
                        <a:latin typeface="KaiTi" charset="0"/>
                        <a:ea typeface="KaiTi" charset="0"/>
                        <a:cs typeface="KaiTi" charset="0"/>
                      </a:rPr>
                      <m:t>𝐶</m:t>
                    </m:r>
                    <m:d>
                      <m:dPr>
                        <m:ctrlPr>
                          <a:rPr kumimoji="1" lang="en-US" altLang="zh-CN" sz="2000" i="1">
                            <a:latin typeface="KaiTi" charset="0"/>
                            <a:ea typeface="KaiTi" charset="0"/>
                            <a:cs typeface="KaiTi" charset="0"/>
                          </a:rPr>
                        </m:ctrlPr>
                      </m:dPr>
                      <m:e>
                        <m:r>
                          <a:rPr kumimoji="1" lang="en-US" altLang="zh-CN" sz="2000" i="1">
                            <a:latin typeface="KaiTi" charset="0"/>
                            <a:ea typeface="KaiTi" charset="0"/>
                            <a:cs typeface="KaiTi" charset="0"/>
                          </a:rPr>
                          <m:t>𝑑</m:t>
                        </m:r>
                        <m:r>
                          <a:rPr kumimoji="1" lang="en-US" altLang="zh-CN" sz="2000" i="1">
                            <a:latin typeface="KaiTi" charset="0"/>
                            <a:ea typeface="KaiTi" charset="0"/>
                            <a:cs typeface="KaiTi" charset="0"/>
                          </a:rPr>
                          <m:t>,</m:t>
                        </m:r>
                        <m:r>
                          <a:rPr kumimoji="1" lang="en-US" altLang="zh-CN" sz="2000" i="1">
                            <a:latin typeface="KaiTi" charset="0"/>
                            <a:ea typeface="KaiTi" charset="0"/>
                            <a:cs typeface="KaiTi" charset="0"/>
                          </a:rPr>
                          <m:t>𝑛</m:t>
                        </m:r>
                      </m:e>
                    </m:d>
                  </m:oMath>
                </a14:m>
                <a:r>
                  <a:rPr kumimoji="1" lang="zh-CN" altLang="en-US" sz="2000" dirty="0" smtClean="0">
                    <a:latin typeface="KaiTi" charset="0"/>
                    <a:ea typeface="KaiTi" charset="0"/>
                    <a:cs typeface="KaiTi" charset="0"/>
                  </a:rPr>
                  <a:t>，第</a:t>
                </a:r>
                <a:r>
                  <a:rPr kumimoji="1" lang="en-US" altLang="zh-CN" sz="2000" dirty="0" smtClean="0">
                    <a:latin typeface="KaiTi" charset="0"/>
                    <a:ea typeface="KaiTi" charset="0"/>
                    <a:cs typeface="KaiTi" charset="0"/>
                  </a:rPr>
                  <a:t>n+1</a:t>
                </a:r>
                <a:r>
                  <a:rPr kumimoji="1" lang="zh-CN" altLang="en-US" sz="2000" dirty="0" smtClean="0">
                    <a:latin typeface="KaiTi" charset="0"/>
                    <a:ea typeface="KaiTi" charset="0"/>
                    <a:cs typeface="KaiTi" charset="0"/>
                  </a:rPr>
                  <a:t>个超平面为</a:t>
                </a:r>
                <a:r>
                  <a:rPr kumimoji="1" lang="en-US" altLang="zh-CN" sz="2000" dirty="0" smtClean="0">
                    <a:latin typeface="KaiTi" charset="0"/>
                    <a:ea typeface="KaiTi" charset="0"/>
                    <a:cs typeface="KaiTi" charset="0"/>
                  </a:rPr>
                  <a:t>(d-1)</a:t>
                </a:r>
                <a:r>
                  <a:rPr kumimoji="1" lang="zh-CN" altLang="en-US" sz="2000" dirty="0" smtClean="0">
                    <a:latin typeface="KaiTi" charset="0"/>
                    <a:ea typeface="KaiTi" charset="0"/>
                    <a:cs typeface="KaiTi" charset="0"/>
                  </a:rPr>
                  <a:t>维欧式空间，被前面</a:t>
                </a:r>
                <a:r>
                  <a:rPr kumimoji="1" lang="en-US" altLang="zh-CN" sz="2000" dirty="0" smtClean="0">
                    <a:latin typeface="KaiTi" charset="0"/>
                    <a:ea typeface="KaiTi" charset="0"/>
                    <a:cs typeface="KaiTi" charset="0"/>
                  </a:rPr>
                  <a:t>n</a:t>
                </a:r>
                <a:r>
                  <a:rPr kumimoji="1" lang="zh-CN" altLang="en-US" sz="2000" dirty="0" smtClean="0">
                    <a:latin typeface="KaiTi" charset="0"/>
                    <a:ea typeface="KaiTi" charset="0"/>
                    <a:cs typeface="KaiTi" charset="0"/>
                  </a:rPr>
                  <a:t>个超平面划分成</a:t>
                </a:r>
                <a14:m>
                  <m:oMath xmlns:m="http://schemas.openxmlformats.org/officeDocument/2006/math">
                    <m:r>
                      <a:rPr kumimoji="1" lang="en-US" altLang="zh-CN" sz="2000" i="1" smtClean="0">
                        <a:latin typeface="KaiTi" charset="0"/>
                        <a:ea typeface="KaiTi" charset="0"/>
                        <a:cs typeface="KaiTi" charset="0"/>
                      </a:rPr>
                      <m:t>𝐶</m:t>
                    </m:r>
                    <m:d>
                      <m:dPr>
                        <m:ctrlPr>
                          <a:rPr kumimoji="1" lang="en-US" altLang="zh-CN" sz="2000" i="1">
                            <a:latin typeface="KaiTi" charset="0"/>
                            <a:ea typeface="KaiTi" charset="0"/>
                            <a:cs typeface="KaiTi" charset="0"/>
                          </a:rPr>
                        </m:ctrlPr>
                      </m:dPr>
                      <m:e>
                        <m:r>
                          <a:rPr kumimoji="1" lang="en-US" altLang="zh-CN" sz="2000" i="1">
                            <a:latin typeface="KaiTi" charset="0"/>
                            <a:ea typeface="KaiTi" charset="0"/>
                            <a:cs typeface="KaiTi" charset="0"/>
                          </a:rPr>
                          <m:t>𝑑</m:t>
                        </m:r>
                        <m:r>
                          <a:rPr kumimoji="1" lang="en-US" altLang="zh-CN" sz="2000" b="0" i="1" smtClean="0">
                            <a:latin typeface="KaiTi" charset="0"/>
                            <a:ea typeface="KaiTi" charset="0"/>
                            <a:cs typeface="KaiTi" charset="0"/>
                          </a:rPr>
                          <m:t>−1</m:t>
                        </m:r>
                        <m:r>
                          <a:rPr kumimoji="1" lang="en-US" altLang="zh-CN" sz="2000" i="1">
                            <a:latin typeface="KaiTi" charset="0"/>
                            <a:ea typeface="KaiTi" charset="0"/>
                            <a:cs typeface="KaiTi" charset="0"/>
                          </a:rPr>
                          <m:t>,</m:t>
                        </m:r>
                        <m:r>
                          <a:rPr kumimoji="1" lang="en-US" altLang="zh-CN" sz="2000" i="1">
                            <a:latin typeface="KaiTi" charset="0"/>
                            <a:ea typeface="KaiTi" charset="0"/>
                            <a:cs typeface="KaiTi" charset="0"/>
                          </a:rPr>
                          <m:t>𝑛</m:t>
                        </m:r>
                      </m:e>
                    </m:d>
                  </m:oMath>
                </a14:m>
                <a:r>
                  <a:rPr kumimoji="1" lang="zh-CN" altLang="en-US" sz="2000" dirty="0" smtClean="0">
                    <a:latin typeface="KaiTi" charset="0"/>
                    <a:ea typeface="KaiTi" charset="0"/>
                    <a:cs typeface="KaiTi" charset="0"/>
                  </a:rPr>
                  <a:t>，每个</a:t>
                </a:r>
                <a:r>
                  <a:rPr kumimoji="1" lang="en-US" altLang="zh-CN" sz="2000" dirty="0">
                    <a:latin typeface="KaiTi" charset="0"/>
                    <a:ea typeface="KaiTi" charset="0"/>
                    <a:cs typeface="KaiTi" charset="0"/>
                  </a:rPr>
                  <a:t>(</a:t>
                </a:r>
                <a:r>
                  <a:rPr kumimoji="1" lang="en-US" altLang="zh-CN" sz="2000" dirty="0" smtClean="0">
                    <a:latin typeface="KaiTi" charset="0"/>
                    <a:ea typeface="KaiTi" charset="0"/>
                    <a:cs typeface="KaiTi" charset="0"/>
                  </a:rPr>
                  <a:t>d-1)</a:t>
                </a:r>
                <a:r>
                  <a:rPr kumimoji="1" lang="zh-CN" altLang="en-US" sz="2000" dirty="0" smtClean="0">
                    <a:latin typeface="KaiTi" charset="0"/>
                    <a:ea typeface="KaiTi" charset="0"/>
                    <a:cs typeface="KaiTi" charset="0"/>
                  </a:rPr>
                  <a:t>维的胞腔将</a:t>
                </a:r>
                <a14:m>
                  <m:oMath xmlns:m="http://schemas.openxmlformats.org/officeDocument/2006/math">
                    <m:r>
                      <a:rPr kumimoji="1" lang="en-US" altLang="zh-CN" sz="2000" i="1">
                        <a:latin typeface="KaiTi" charset="0"/>
                        <a:ea typeface="KaiTi" charset="0"/>
                        <a:cs typeface="KaiTi" charset="0"/>
                      </a:rPr>
                      <m:t>𝐶</m:t>
                    </m:r>
                    <m:d>
                      <m:dPr>
                        <m:ctrlPr>
                          <a:rPr kumimoji="1" lang="en-US" altLang="zh-CN" sz="2000" i="1">
                            <a:latin typeface="KaiTi" charset="0"/>
                            <a:ea typeface="KaiTi" charset="0"/>
                            <a:cs typeface="KaiTi" charset="0"/>
                          </a:rPr>
                        </m:ctrlPr>
                      </m:dPr>
                      <m:e>
                        <m:r>
                          <a:rPr kumimoji="1" lang="en-US" altLang="zh-CN" sz="2000" i="1">
                            <a:latin typeface="KaiTi" charset="0"/>
                            <a:ea typeface="KaiTi" charset="0"/>
                            <a:cs typeface="KaiTi" charset="0"/>
                          </a:rPr>
                          <m:t>𝑑</m:t>
                        </m:r>
                        <m:r>
                          <a:rPr kumimoji="1" lang="en-US" altLang="zh-CN" sz="2000" i="1">
                            <a:latin typeface="KaiTi" charset="0"/>
                            <a:ea typeface="KaiTi" charset="0"/>
                            <a:cs typeface="KaiTi" charset="0"/>
                          </a:rPr>
                          <m:t>,</m:t>
                        </m:r>
                        <m:r>
                          <a:rPr kumimoji="1" lang="en-US" altLang="zh-CN" sz="2000" i="1">
                            <a:latin typeface="KaiTi" charset="0"/>
                            <a:ea typeface="KaiTi" charset="0"/>
                            <a:cs typeface="KaiTi" charset="0"/>
                          </a:rPr>
                          <m:t>𝑛</m:t>
                        </m:r>
                      </m:e>
                    </m:d>
                  </m:oMath>
                </a14:m>
                <a:r>
                  <a:rPr kumimoji="1" lang="zh-CN" altLang="en-US" sz="2000" dirty="0" smtClean="0">
                    <a:latin typeface="KaiTi" charset="0"/>
                    <a:ea typeface="KaiTi" charset="0"/>
                    <a:cs typeface="KaiTi" charset="0"/>
                  </a:rPr>
                  <a:t>中的某个</a:t>
                </a:r>
                <a:r>
                  <a:rPr kumimoji="1" lang="en-US" altLang="zh-CN" sz="2000" dirty="0" smtClean="0">
                    <a:latin typeface="KaiTi" charset="0"/>
                    <a:ea typeface="KaiTi" charset="0"/>
                    <a:cs typeface="KaiTi" charset="0"/>
                  </a:rPr>
                  <a:t>d</a:t>
                </a:r>
                <a:r>
                  <a:rPr kumimoji="1" lang="zh-CN" altLang="en-US" sz="2000" dirty="0" smtClean="0">
                    <a:latin typeface="KaiTi" charset="0"/>
                    <a:ea typeface="KaiTi" charset="0"/>
                    <a:cs typeface="KaiTi" charset="0"/>
                  </a:rPr>
                  <a:t>维胞腔一分为二，得到上述递推公式</a:t>
                </a:r>
              </a:p>
              <a:p>
                <a:pPr>
                  <a:spcAft>
                    <a:spcPts val="600"/>
                  </a:spcAft>
                </a:pPr>
                <a:r>
                  <a:rPr kumimoji="1" lang="zh-CN" altLang="en-US" sz="2000" dirty="0" smtClean="0"/>
                  <a:t>考虑一个前馈式神经网络，输入为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0</m:t>
                        </m:r>
                      </m:sub>
                    </m:sSub>
                  </m:oMath>
                </a14:m>
                <a:r>
                  <a:rPr kumimoji="1" lang="zh-CN" altLang="en-US" sz="2000" dirty="0" smtClean="0"/>
                  <a:t>维，输出为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𝑘</m:t>
                        </m:r>
                        <m:r>
                          <a:rPr kumimoji="1" lang="en-US" altLang="zh-CN" sz="2000" b="0" i="1" smtClean="0">
                            <a:latin typeface="Cambria Math" charset="0"/>
                          </a:rPr>
                          <m:t>+1</m:t>
                        </m:r>
                      </m:sub>
                    </m:sSub>
                  </m:oMath>
                </a14:m>
                <a:r>
                  <a:rPr kumimoji="1" lang="zh-CN" altLang="en-US" sz="2000" dirty="0" smtClean="0"/>
                  <a:t>维，每个</a:t>
                </a:r>
                <a:r>
                  <a:rPr kumimoji="1" lang="zh-CN" altLang="en-US" sz="2000" dirty="0"/>
                  <a:t>隐层具有</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sub>
                    </m:sSub>
                  </m:oMath>
                </a14:m>
                <a:r>
                  <a:rPr kumimoji="1" lang="zh-CN" altLang="en-US" sz="2000" dirty="0"/>
                  <a:t>个神经元，两个相邻的隐层之间有一个仿射映射</a:t>
                </a:r>
                <a14:m>
                  <m:oMath xmlns:m="http://schemas.openxmlformats.org/officeDocument/2006/math">
                    <m:sSub>
                      <m:sSubPr>
                        <m:ctrlPr>
                          <a:rPr kumimoji="1" lang="en-US" altLang="zh-CN" sz="2000" i="1" dirty="0">
                            <a:latin typeface="Cambria Math" charset="0"/>
                          </a:rPr>
                        </m:ctrlPr>
                      </m:sSubPr>
                      <m:e>
                        <m:r>
                          <a:rPr kumimoji="1" lang="en-US" altLang="zh-CN" sz="2000" i="1" dirty="0">
                            <a:latin typeface="Cambria Math" charset="0"/>
                          </a:rPr>
                          <m:t>𝑇</m:t>
                        </m:r>
                      </m:e>
                      <m:sub>
                        <m:r>
                          <a:rPr kumimoji="1" lang="en-US" altLang="zh-CN" sz="2000" i="1" dirty="0">
                            <a:latin typeface="Cambria Math" charset="0"/>
                          </a:rPr>
                          <m:t>𝑖</m:t>
                        </m:r>
                      </m:sub>
                    </m:sSub>
                    <m:r>
                      <a:rPr kumimoji="1" lang="en-US" altLang="zh-CN" sz="2000" i="1" dirty="0">
                        <a:latin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r>
                              <a:rPr kumimoji="1" lang="en-US" altLang="zh-CN" sz="2000" i="1">
                                <a:latin typeface="Cambria Math" charset="0"/>
                              </a:rPr>
                              <m:t>−1</m:t>
                            </m:r>
                          </m:sub>
                        </m:sSub>
                      </m:sup>
                    </m:sSup>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sub>
                        </m:sSub>
                      </m:sup>
                    </m:sSup>
                  </m:oMath>
                </a14:m>
                <a:r>
                  <a:rPr kumimoji="1" lang="zh-CN" altLang="en-US" sz="2000" dirty="0" smtClean="0"/>
                  <a:t>所诱导的胞腔分解最多有</a:t>
                </a:r>
                <a14:m>
                  <m:oMath xmlns:m="http://schemas.openxmlformats.org/officeDocument/2006/math">
                    <m:r>
                      <a:rPr kumimoji="1" lang="en-US" altLang="zh-CN" sz="2000" i="1">
                        <a:latin typeface="Cambria Math" charset="0"/>
                      </a:rPr>
                      <m:t>𝐶</m:t>
                    </m:r>
                    <m:d>
                      <m:dPr>
                        <m:ctrlPr>
                          <a:rPr kumimoji="1" lang="en-US" altLang="zh-CN" sz="2000" i="1">
                            <a:latin typeface="Cambria Math" charset="0"/>
                          </a:rPr>
                        </m:ctrlPr>
                      </m:dPr>
                      <m:e>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r>
                              <a:rPr kumimoji="1" lang="en-US" altLang="zh-CN" sz="2000" i="1">
                                <a:latin typeface="Cambria Math" charset="0"/>
                              </a:rPr>
                              <m:t>−1</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𝑖</m:t>
                            </m:r>
                          </m:sub>
                        </m:sSub>
                      </m:e>
                    </m:d>
                  </m:oMath>
                </a14:m>
                <a:r>
                  <a:rPr kumimoji="1" lang="zh-CN" altLang="en-US" sz="2000" dirty="0" smtClean="0"/>
                  <a:t>个胞腔</a:t>
                </a:r>
                <a:r>
                  <a:rPr kumimoji="1" lang="zh-CN" altLang="en-US" sz="2000" dirty="0" smtClean="0"/>
                  <a:t>，</a:t>
                </a:r>
                <a:r>
                  <a:rPr kumimoji="1" lang="zh-CN" altLang="en-US" sz="2000" dirty="0" smtClean="0"/>
                  <a:t>复</a:t>
                </a:r>
                <a:r>
                  <a:rPr kumimoji="1" lang="zh-CN" altLang="en-US" sz="2000" dirty="0" smtClean="0"/>
                  <a:t>合</a:t>
                </a:r>
                <a:r>
                  <a:rPr kumimoji="1" lang="zh-CN" altLang="en-US" sz="2000" dirty="0" smtClean="0"/>
                  <a:t>映射所诱导的胞腔分解满足</a:t>
                </a:r>
                <a:endParaRPr kumimoji="1" lang="zh-CN" altLang="en-US" sz="2000" dirty="0"/>
              </a:p>
              <a:p>
                <a:pPr marL="0" indent="0">
                  <a:spcAft>
                    <a:spcPts val="600"/>
                  </a:spcAft>
                  <a:buNone/>
                </a:pPr>
                <a:endParaRPr kumimoji="1" lang="zh-CN" altLang="en-US" sz="2000" dirty="0"/>
              </a:p>
              <a:p>
                <a:pPr>
                  <a:lnSpc>
                    <a:spcPct val="140000"/>
                  </a:lnSpc>
                  <a:spcAft>
                    <a:spcPts val="600"/>
                  </a:spcAft>
                </a:pPr>
                <a:r>
                  <a:rPr lang="zh-CN" altLang="en-US" sz="2000" dirty="0">
                    <a:latin typeface="Microsoft YaHei" charset="0"/>
                    <a:ea typeface="Microsoft YaHei" charset="0"/>
                    <a:cs typeface="Microsoft YaHei" charset="0"/>
                  </a:rPr>
                  <a:t>这一粗略估计给出了神经网络所表达的所有分片线性函数的片数的上限，亦即网络分片线性复杂度的</a:t>
                </a:r>
                <a:r>
                  <a:rPr lang="zh-CN" altLang="en-US" sz="2000" dirty="0" smtClean="0">
                    <a:latin typeface="Microsoft YaHei" charset="0"/>
                    <a:ea typeface="Microsoft YaHei" charset="0"/>
                    <a:cs typeface="Microsoft YaHei" charset="0"/>
                  </a:rPr>
                  <a:t>上限，这一不等式也表明：</a:t>
                </a:r>
                <a:r>
                  <a:rPr lang="zh-CN" altLang="en-US" sz="2000" dirty="0">
                    <a:latin typeface="Microsoft YaHei" charset="0"/>
                    <a:ea typeface="Microsoft YaHei" charset="0"/>
                    <a:cs typeface="Microsoft YaHei" charset="0"/>
                  </a:rPr>
                  <a:t>相对于增加网络宽度，增加网络的深度能够更为有效地加强网络的复杂度，即加强网络的学习能力</a:t>
                </a:r>
                <a:endParaRPr kumimoji="1" lang="zh-CN" altLang="en-US" sz="2000" dirty="0">
                  <a:latin typeface="Microsoft YaHei" charset="0"/>
                  <a:ea typeface="Microsoft YaHei" charset="0"/>
                  <a:cs typeface="Microsoft YaHei" charset="0"/>
                </a:endParaRPr>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t="-2249" r="-1404" b="-5026"/>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979169" y="2219598"/>
            <a:ext cx="3543300" cy="317500"/>
          </a:xfrm>
          <a:prstGeom prst="rect">
            <a:avLst/>
          </a:prstGeom>
        </p:spPr>
      </p:pic>
      <p:pic>
        <p:nvPicPr>
          <p:cNvPr id="7" name="图片 6"/>
          <p:cNvPicPr>
            <a:picLocks noChangeAspect="1"/>
          </p:cNvPicPr>
          <p:nvPr/>
        </p:nvPicPr>
        <p:blipFill>
          <a:blip r:embed="rId5"/>
          <a:stretch>
            <a:fillRect/>
          </a:stretch>
        </p:blipFill>
        <p:spPr>
          <a:xfrm>
            <a:off x="4151784" y="4509120"/>
            <a:ext cx="4279900" cy="393700"/>
          </a:xfrm>
          <a:prstGeom prst="rect">
            <a:avLst/>
          </a:prstGeom>
        </p:spPr>
      </p:pic>
    </p:spTree>
    <p:extLst>
      <p:ext uri="{BB962C8B-B14F-4D97-AF65-F5344CB8AC3E}">
        <p14:creationId xmlns:p14="http://schemas.microsoft.com/office/powerpoint/2010/main" val="78086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7946DC9-E3AD-884A-B555-688F8D4CB71E}"/>
              </a:ext>
            </a:extLst>
          </p:cNvPr>
          <p:cNvSpPr>
            <a:spLocks noGrp="1"/>
          </p:cNvSpPr>
          <p:nvPr>
            <p:ph sz="quarter" idx="10"/>
          </p:nvPr>
        </p:nvSpPr>
        <p:spPr/>
        <p:txBody>
          <a:bodyPr/>
          <a:lstStyle/>
          <a:p>
            <a:endParaRPr kumimoji="1" lang="zh-CN" altLang="en-US"/>
          </a:p>
        </p:txBody>
      </p:sp>
      <p:sp>
        <p:nvSpPr>
          <p:cNvPr id="3" name="内容占位符 2">
            <a:extLst>
              <a:ext uri="{FF2B5EF4-FFF2-40B4-BE49-F238E27FC236}">
                <a16:creationId xmlns:a16="http://schemas.microsoft.com/office/drawing/2014/main" xmlns="" id="{1A816928-A9B0-8D46-B789-885BF5DEA40F}"/>
              </a:ext>
            </a:extLst>
          </p:cNvPr>
          <p:cNvSpPr>
            <a:spLocks noGrp="1"/>
          </p:cNvSpPr>
          <p:nvPr>
            <p:ph sz="quarter" idx="11"/>
          </p:nvPr>
        </p:nvSpPr>
        <p:spPr>
          <a:xfrm>
            <a:off x="623392" y="1916832"/>
            <a:ext cx="7560840" cy="2880320"/>
          </a:xfrm>
        </p:spPr>
        <p:txBody>
          <a:bodyPr/>
          <a:lstStyle/>
          <a:p>
            <a:pPr marL="285750" indent="-285750">
              <a:buFont typeface="Arial" charset="0"/>
              <a:buChar char="•"/>
            </a:pPr>
            <a:r>
              <a:rPr lang="en-US" altLang="zh-CN" sz="2400" dirty="0"/>
              <a:t>Riemannian geometry</a:t>
            </a:r>
          </a:p>
          <a:p>
            <a:pPr marL="285750" indent="-285750">
              <a:buFont typeface="Arial" charset="0"/>
              <a:buChar char="•"/>
            </a:pPr>
            <a:r>
              <a:rPr kumimoji="1" lang="en-US" altLang="zh-CN" sz="2400" dirty="0" smtClean="0"/>
              <a:t>Examples</a:t>
            </a:r>
            <a:r>
              <a:rPr kumimoji="1" lang="zh-CN" altLang="en-US" sz="2400" dirty="0" smtClean="0"/>
              <a:t> </a:t>
            </a:r>
            <a:r>
              <a:rPr kumimoji="1" lang="en-US" altLang="zh-CN" sz="2400" dirty="0" smtClean="0"/>
              <a:t>of</a:t>
            </a:r>
            <a:r>
              <a:rPr kumimoji="1" lang="zh-CN" altLang="en-US" sz="2400" dirty="0" smtClean="0"/>
              <a:t> </a:t>
            </a:r>
            <a:r>
              <a:rPr kumimoji="1" lang="en-US" altLang="zh-CN" sz="2400" dirty="0" smtClean="0"/>
              <a:t>Manifold</a:t>
            </a:r>
            <a:r>
              <a:rPr kumimoji="1" lang="zh-CN" altLang="en-US" sz="2400" dirty="0" smtClean="0"/>
              <a:t> </a:t>
            </a:r>
            <a:r>
              <a:rPr kumimoji="1" lang="en-US" altLang="zh-CN" sz="2400" dirty="0" smtClean="0"/>
              <a:t>Learning</a:t>
            </a:r>
            <a:endParaRPr kumimoji="1" lang="zh-CN" altLang="en-US" sz="2400" dirty="0" smtClean="0"/>
          </a:p>
          <a:p>
            <a:pPr marL="285750" indent="-285750">
              <a:buFont typeface="Arial" charset="0"/>
              <a:buChar char="•"/>
            </a:pPr>
            <a:r>
              <a:rPr kumimoji="1" lang="en-US" altLang="zh-CN" sz="2400" dirty="0" smtClean="0"/>
              <a:t>Geometric</a:t>
            </a:r>
            <a:r>
              <a:rPr kumimoji="1" lang="zh-CN" altLang="en-US" sz="2400" dirty="0" smtClean="0"/>
              <a:t> </a:t>
            </a:r>
            <a:r>
              <a:rPr kumimoji="1" lang="en-US" altLang="zh-CN" sz="2400" dirty="0" smtClean="0"/>
              <a:t>Understanding</a:t>
            </a:r>
            <a:r>
              <a:rPr kumimoji="1" lang="zh-CN" altLang="en-US" sz="2400" dirty="0" smtClean="0"/>
              <a:t> </a:t>
            </a:r>
            <a:r>
              <a:rPr kumimoji="1" lang="en-US" altLang="zh-CN" sz="2400" dirty="0" smtClean="0"/>
              <a:t>of</a:t>
            </a:r>
            <a:r>
              <a:rPr kumimoji="1" lang="zh-CN" altLang="en-US" sz="2400" dirty="0" smtClean="0"/>
              <a:t> </a:t>
            </a:r>
            <a:r>
              <a:rPr kumimoji="1" lang="en-US" altLang="zh-CN" sz="2400" dirty="0" smtClean="0"/>
              <a:t>Deep</a:t>
            </a:r>
            <a:r>
              <a:rPr kumimoji="1" lang="zh-CN" altLang="en-US" sz="2400" dirty="0" smtClean="0"/>
              <a:t> </a:t>
            </a:r>
            <a:r>
              <a:rPr kumimoji="1" lang="en-US" altLang="zh-CN" sz="2400" dirty="0" smtClean="0"/>
              <a:t>Learning</a:t>
            </a:r>
            <a:endParaRPr kumimoji="1" lang="zh-CN" altLang="en-US" sz="2400" dirty="0" smtClean="0"/>
          </a:p>
          <a:p>
            <a:pPr marL="645750" indent="-285750">
              <a:buFont typeface="Wingdings" charset="2"/>
              <a:buChar char="u"/>
            </a:pPr>
            <a:r>
              <a:rPr kumimoji="1" lang="en-US" altLang="zh-CN" sz="2000" dirty="0" smtClean="0">
                <a:solidFill>
                  <a:schemeClr val="accent1"/>
                </a:solidFill>
              </a:rPr>
              <a:t>Concepts</a:t>
            </a:r>
            <a:r>
              <a:rPr kumimoji="1" lang="zh-CN" altLang="en-US" sz="2000" dirty="0" smtClean="0">
                <a:solidFill>
                  <a:schemeClr val="accent1"/>
                </a:solidFill>
              </a:rPr>
              <a:t> </a:t>
            </a:r>
            <a:r>
              <a:rPr kumimoji="1" lang="en-US" altLang="zh-CN" sz="2000" dirty="0" smtClean="0">
                <a:solidFill>
                  <a:schemeClr val="accent1"/>
                </a:solidFill>
              </a:rPr>
              <a:t>and</a:t>
            </a:r>
            <a:r>
              <a:rPr kumimoji="1" lang="zh-CN" altLang="en-US" sz="2000" dirty="0" smtClean="0">
                <a:solidFill>
                  <a:schemeClr val="accent1"/>
                </a:solidFill>
              </a:rPr>
              <a:t> </a:t>
            </a:r>
            <a:r>
              <a:rPr kumimoji="1" lang="en-US" altLang="zh-CN" sz="2000" dirty="0" smtClean="0">
                <a:solidFill>
                  <a:schemeClr val="accent1"/>
                </a:solidFill>
              </a:rPr>
              <a:t>Notations</a:t>
            </a:r>
            <a:endParaRPr kumimoji="1" lang="zh-CN" altLang="en-US" sz="2000" dirty="0" smtClean="0">
              <a:solidFill>
                <a:schemeClr val="accent1"/>
              </a:solidFill>
            </a:endParaRPr>
          </a:p>
          <a:p>
            <a:pPr marL="645750" indent="-285750">
              <a:buFont typeface="Wingdings" charset="2"/>
              <a:buChar char="u"/>
            </a:pPr>
            <a:r>
              <a:rPr kumimoji="1" lang="en-US" altLang="zh-CN" sz="2000" dirty="0" smtClean="0">
                <a:solidFill>
                  <a:schemeClr val="accent1"/>
                </a:solidFill>
              </a:rPr>
              <a:t>Learning</a:t>
            </a:r>
            <a:r>
              <a:rPr kumimoji="1" lang="zh-CN" altLang="en-US" sz="2000" dirty="0" smtClean="0">
                <a:solidFill>
                  <a:schemeClr val="accent1"/>
                </a:solidFill>
              </a:rPr>
              <a:t> </a:t>
            </a:r>
            <a:r>
              <a:rPr kumimoji="1" lang="en-US" altLang="zh-CN" sz="2000" dirty="0" smtClean="0">
                <a:solidFill>
                  <a:schemeClr val="accent1"/>
                </a:solidFill>
              </a:rPr>
              <a:t>Capability</a:t>
            </a:r>
            <a:endParaRPr kumimoji="1" lang="zh-CN" altLang="en-US" sz="2000" dirty="0" smtClean="0">
              <a:solidFill>
                <a:schemeClr val="accent1"/>
              </a:solidFill>
            </a:endParaRPr>
          </a:p>
          <a:p>
            <a:pPr marL="645750" indent="-285750">
              <a:buFont typeface="Wingdings" charset="2"/>
              <a:buChar char="u"/>
            </a:pPr>
            <a:r>
              <a:rPr kumimoji="1" lang="en-US" altLang="zh-CN" sz="2000" dirty="0">
                <a:solidFill>
                  <a:schemeClr val="accent1"/>
                </a:solidFill>
              </a:rPr>
              <a:t>Learning</a:t>
            </a:r>
            <a:r>
              <a:rPr kumimoji="1" lang="zh-CN" altLang="en-US" sz="2000" dirty="0">
                <a:solidFill>
                  <a:schemeClr val="accent1"/>
                </a:solidFill>
              </a:rPr>
              <a:t> </a:t>
            </a:r>
            <a:r>
              <a:rPr kumimoji="1" lang="en-US" altLang="zh-CN" sz="2000" dirty="0" smtClean="0">
                <a:solidFill>
                  <a:schemeClr val="accent1"/>
                </a:solidFill>
              </a:rPr>
              <a:t>Difficulty</a:t>
            </a:r>
            <a:endParaRPr kumimoji="1" lang="zh-CN" altLang="en-US" sz="2000" dirty="0" smtClean="0">
              <a:solidFill>
                <a:schemeClr val="accent1"/>
              </a:solidFill>
            </a:endParaRPr>
          </a:p>
          <a:p>
            <a:pPr marL="645750" indent="-285750">
              <a:buFont typeface="Wingdings" charset="2"/>
              <a:buChar char="u"/>
            </a:pPr>
            <a:r>
              <a:rPr kumimoji="1" lang="en-US" altLang="zh-CN" sz="2000" dirty="0" smtClean="0">
                <a:solidFill>
                  <a:schemeClr val="accent1"/>
                </a:solidFill>
              </a:rPr>
              <a:t>Optimal</a:t>
            </a:r>
            <a:r>
              <a:rPr kumimoji="1" lang="zh-CN" altLang="en-US" sz="2000" dirty="0" smtClean="0">
                <a:solidFill>
                  <a:schemeClr val="accent1"/>
                </a:solidFill>
              </a:rPr>
              <a:t> </a:t>
            </a:r>
            <a:r>
              <a:rPr kumimoji="1" lang="en-US" altLang="zh-CN" sz="2000" dirty="0" smtClean="0">
                <a:solidFill>
                  <a:schemeClr val="accent1"/>
                </a:solidFill>
              </a:rPr>
              <a:t>Mass</a:t>
            </a:r>
            <a:r>
              <a:rPr kumimoji="1" lang="zh-CN" altLang="en-US" sz="2000" dirty="0" smtClean="0">
                <a:solidFill>
                  <a:schemeClr val="accent1"/>
                </a:solidFill>
              </a:rPr>
              <a:t> </a:t>
            </a:r>
            <a:r>
              <a:rPr kumimoji="1" lang="en-US" altLang="zh-CN" sz="2000" dirty="0" smtClean="0">
                <a:solidFill>
                  <a:schemeClr val="accent1"/>
                </a:solidFill>
              </a:rPr>
              <a:t>Transportation</a:t>
            </a:r>
            <a:endParaRPr kumimoji="1" lang="zh-CN" altLang="en-US" sz="2000" dirty="0" smtClean="0">
              <a:solidFill>
                <a:schemeClr val="accent1"/>
              </a:solidFill>
            </a:endParaRPr>
          </a:p>
          <a:p>
            <a:endParaRPr kumimoji="1" lang="en-US" altLang="zh-CN" dirty="0"/>
          </a:p>
        </p:txBody>
      </p:sp>
    </p:spTree>
    <p:extLst>
      <p:ext uri="{BB962C8B-B14F-4D97-AF65-F5344CB8AC3E}">
        <p14:creationId xmlns:p14="http://schemas.microsoft.com/office/powerpoint/2010/main" val="256631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20</a:t>
            </a:fld>
            <a:endParaRPr lang="en-US" dirty="0"/>
          </a:p>
        </p:txBody>
      </p:sp>
      <p:sp>
        <p:nvSpPr>
          <p:cNvPr id="4" name="标题 3"/>
          <p:cNvSpPr>
            <a:spLocks noGrp="1"/>
          </p:cNvSpPr>
          <p:nvPr>
            <p:ph type="title"/>
          </p:nvPr>
        </p:nvSpPr>
        <p:spPr/>
        <p:txBody>
          <a:bodyPr/>
          <a:lstStyle/>
          <a:p>
            <a:r>
              <a:rPr kumimoji="1" lang="en-US" altLang="zh-CN" dirty="0" smtClean="0"/>
              <a:t>Learning</a:t>
            </a:r>
            <a:r>
              <a:rPr kumimoji="1" lang="zh-CN" altLang="en-US" dirty="0" smtClean="0"/>
              <a:t> </a:t>
            </a:r>
            <a:r>
              <a:rPr kumimoji="1" lang="en-US" altLang="zh-CN" dirty="0" smtClean="0"/>
              <a:t>Difficulty</a:t>
            </a:r>
            <a:r>
              <a:rPr kumimoji="1" lang="zh-CN" altLang="en-US" dirty="0" smtClean="0"/>
              <a:t> </a:t>
            </a:r>
            <a:r>
              <a:rPr kumimoji="1" lang="en-US" altLang="zh-CN" dirty="0" smtClean="0"/>
              <a:t>of</a:t>
            </a:r>
            <a:r>
              <a:rPr kumimoji="1" lang="zh-CN" altLang="en-US" dirty="0" smtClean="0"/>
              <a:t> </a:t>
            </a:r>
            <a:r>
              <a:rPr kumimoji="1" lang="en-US" altLang="zh-CN" dirty="0" smtClean="0"/>
              <a:t>DL</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marL="0" indent="0">
                  <a:lnSpc>
                    <a:spcPct val="140000"/>
                  </a:lnSpc>
                  <a:spcAft>
                    <a:spcPts val="600"/>
                  </a:spcAft>
                  <a:buNone/>
                </a:pPr>
                <a:r>
                  <a:rPr kumimoji="1" lang="zh-CN" altLang="en-US" sz="2000" b="1" dirty="0" smtClean="0"/>
                  <a:t>流行的可线性编码复杂度</a:t>
                </a:r>
              </a:p>
              <a:p>
                <a:pPr>
                  <a:lnSpc>
                    <a:spcPct val="140000"/>
                  </a:lnSpc>
                  <a:spcAft>
                    <a:spcPts val="600"/>
                  </a:spcAft>
                </a:pPr>
                <a:r>
                  <a:rPr kumimoji="1" lang="zh-CN" altLang="en-US" sz="2000" dirty="0" smtClean="0"/>
                  <a:t>给定一个嵌入在</a:t>
                </a:r>
                <a:r>
                  <a:rPr kumimoji="1" lang="en-US" altLang="zh-CN" sz="2000" dirty="0" smtClean="0"/>
                  <a:t>n</a:t>
                </a:r>
                <a:r>
                  <a:rPr kumimoji="1" lang="zh-CN" altLang="en-US" sz="2000" dirty="0" smtClean="0"/>
                  <a:t>维空间的</a:t>
                </a:r>
                <a:r>
                  <a:rPr kumimoji="1" lang="en-US" altLang="zh-CN" sz="2000" dirty="0" smtClean="0"/>
                  <a:t>m</a:t>
                </a:r>
                <a:r>
                  <a:rPr kumimoji="1" lang="zh-CN" altLang="en-US" sz="2000" dirty="0" smtClean="0"/>
                  <a:t>维流行</a:t>
                </a:r>
                <a14:m>
                  <m:oMath xmlns:m="http://schemas.openxmlformats.org/officeDocument/2006/math">
                    <m:r>
                      <m:rPr>
                        <m:sty m:val="p"/>
                      </m:rPr>
                      <a:rPr kumimoji="1" lang="el-GR" altLang="zh-CN" sz="2000" i="1" smtClean="0">
                        <a:latin typeface="Cambria Math" charset="0"/>
                        <a:ea typeface="Cambria Math" charset="0"/>
                        <a:cs typeface="Cambria Math" charset="0"/>
                      </a:rPr>
                      <m:t>Σ</m:t>
                    </m:r>
                  </m:oMath>
                </a14:m>
                <a:r>
                  <a:rPr kumimoji="1" lang="zh-CN" altLang="en-US" sz="2000" dirty="0" smtClean="0"/>
                  <a:t>，如果存在一个映射</a:t>
                </a:r>
                <a14:m>
                  <m:oMath xmlns:m="http://schemas.openxmlformats.org/officeDocument/2006/math">
                    <m:r>
                      <a:rPr kumimoji="1" lang="en-US" altLang="zh-CN" sz="2000" i="1">
                        <a:latin typeface="Cambria Math" charset="0"/>
                        <a:ea typeface="Cambria Math" charset="0"/>
                        <a:cs typeface="Cambria Math" charset="0"/>
                      </a:rPr>
                      <m:t>𝜑</m:t>
                    </m:r>
                    <m:r>
                      <a:rPr kumimoji="1" lang="en-US" altLang="zh-CN" sz="2000" b="0" i="1" smtClean="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b="0" i="1" dirty="0" smtClean="0">
                            <a:latin typeface="Cambria Math" charset="0"/>
                            <a:ea typeface="Cambria Math" charset="0"/>
                            <a:cs typeface="Cambria Math" charset="0"/>
                          </a:rPr>
                          <m:t>𝑛</m:t>
                        </m:r>
                      </m:sup>
                    </m:sSup>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b="0" i="1" dirty="0" smtClean="0">
                            <a:latin typeface="Cambria Math" charset="0"/>
                            <a:ea typeface="Cambria Math" charset="0"/>
                            <a:cs typeface="Cambria Math" charset="0"/>
                          </a:rPr>
                          <m:t>𝑚</m:t>
                        </m:r>
                      </m:sup>
                    </m:sSup>
                  </m:oMath>
                </a14:m>
                <a:r>
                  <a:rPr kumimoji="1" lang="zh-CN" altLang="en-US" sz="2000" dirty="0" smtClean="0"/>
                  <a:t>，</a:t>
                </a:r>
                <a:r>
                  <a:rPr kumimoji="1" lang="zh-CN" altLang="en-US" sz="2000" dirty="0" smtClean="0"/>
                  <a:t>限制</a:t>
                </a:r>
                <a14:m>
                  <m:oMath xmlns:m="http://schemas.openxmlformats.org/officeDocument/2006/math">
                    <m:r>
                      <a:rPr kumimoji="1" lang="en-US" altLang="zh-CN" sz="2000" i="1">
                        <a:latin typeface="Cambria Math" charset="0"/>
                        <a:ea typeface="Cambria Math" charset="0"/>
                        <a:cs typeface="Cambria Math" charset="0"/>
                      </a:rPr>
                      <m:t>𝜑</m:t>
                    </m:r>
                  </m:oMath>
                </a14:m>
                <a:r>
                  <a:rPr kumimoji="1" lang="zh-CN" altLang="en-US" sz="2000" dirty="0" smtClean="0"/>
                  <a:t>在</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是同胚映射（即连续双射），</a:t>
                </a:r>
                <a:r>
                  <a:rPr kumimoji="1" lang="en-US" altLang="zh-CN" sz="2000" dirty="0">
                    <a:ea typeface="Cambria Math" charset="0"/>
                    <a:cs typeface="Cambria Math" charset="0"/>
                  </a:rPr>
                  <a:t> </a:t>
                </a:r>
                <a14:m>
                  <m:oMath xmlns:m="http://schemas.openxmlformats.org/officeDocument/2006/math">
                    <m:r>
                      <a:rPr kumimoji="1" lang="en-US" altLang="zh-CN" sz="2000" i="1">
                        <a:latin typeface="Cambria Math" charset="0"/>
                        <a:ea typeface="Cambria Math" charset="0"/>
                        <a:cs typeface="Cambria Math" charset="0"/>
                      </a:rPr>
                      <m:t>𝜑</m:t>
                    </m:r>
                    <m:r>
                      <a:rPr kumimoji="1" lang="en-US" altLang="zh-CN" sz="2000" b="0" i="1" smtClean="0">
                        <a:latin typeface="Cambria Math" charset="0"/>
                        <a:ea typeface="Cambria Math" charset="0"/>
                        <a:cs typeface="Cambria Math" charset="0"/>
                      </a:rPr>
                      <m:t>(</m:t>
                    </m:r>
                    <m:r>
                      <m:rPr>
                        <m:sty m:val="p"/>
                      </m:rPr>
                      <a:rPr kumimoji="1" lang="el-GR" altLang="zh-CN" sz="2000" i="1">
                        <a:latin typeface="Cambria Math" charset="0"/>
                        <a:ea typeface="Cambria Math" charset="0"/>
                        <a:cs typeface="Cambria Math" charset="0"/>
                      </a:rPr>
                      <m:t>Σ</m:t>
                    </m:r>
                    <m:r>
                      <a:rPr kumimoji="1" lang="en-US" altLang="zh-CN" sz="2000" b="0" i="1" smtClean="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𝑚</m:t>
                        </m:r>
                      </m:sup>
                    </m:sSup>
                  </m:oMath>
                </a14:m>
                <a:r>
                  <a:rPr kumimoji="1" lang="zh-CN" altLang="en-US" sz="2000" dirty="0" smtClean="0"/>
                  <a:t>，</a:t>
                </a:r>
                <a:r>
                  <a:rPr kumimoji="1" lang="zh-CN" altLang="en-US" sz="2000" dirty="0" smtClean="0"/>
                  <a:t>则</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是线性可编码的，</a:t>
                </a:r>
                <a:r>
                  <a:rPr kumimoji="1" lang="en-US" altLang="zh-CN" sz="2000" dirty="0">
                    <a:ea typeface="Cambria Math" charset="0"/>
                    <a:cs typeface="Cambria Math" charset="0"/>
                  </a:rPr>
                  <a:t> </a:t>
                </a:r>
                <a14:m>
                  <m:oMath xmlns:m="http://schemas.openxmlformats.org/officeDocument/2006/math">
                    <m:r>
                      <a:rPr kumimoji="1" lang="en-US" altLang="zh-CN" sz="2000" i="1">
                        <a:latin typeface="Cambria Math" charset="0"/>
                        <a:ea typeface="Cambria Math" charset="0"/>
                        <a:cs typeface="Cambria Math" charset="0"/>
                      </a:rPr>
                      <m:t>𝜑</m:t>
                    </m:r>
                  </m:oMath>
                </a14:m>
                <a:r>
                  <a:rPr kumimoji="1" lang="zh-CN" altLang="en-US" sz="2000" dirty="0" smtClean="0"/>
                  <a:t>是</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的可线性编码映射</a:t>
                </a:r>
              </a:p>
              <a:p>
                <a:pPr>
                  <a:lnSpc>
                    <a:spcPct val="140000"/>
                  </a:lnSpc>
                  <a:spcAft>
                    <a:spcPts val="600"/>
                  </a:spcAft>
                </a:pPr>
                <a:r>
                  <a:rPr kumimoji="1" lang="zh-CN" altLang="en-US" sz="2000" dirty="0" smtClean="0"/>
                  <a:t>给定一个</a:t>
                </a:r>
                <a:r>
                  <a:rPr kumimoji="1" lang="zh-CN" altLang="en-US" sz="2000" dirty="0"/>
                  <a:t>嵌入在</a:t>
                </a:r>
                <a:r>
                  <a:rPr kumimoji="1" lang="en-US" altLang="zh-CN" sz="2000" dirty="0"/>
                  <a:t>n</a:t>
                </a:r>
                <a:r>
                  <a:rPr kumimoji="1" lang="zh-CN" altLang="en-US" sz="2000" dirty="0"/>
                  <a:t>维空间的</a:t>
                </a:r>
                <a:r>
                  <a:rPr kumimoji="1" lang="en-US" altLang="zh-CN" sz="2000" dirty="0"/>
                  <a:t>m</a:t>
                </a:r>
                <a:r>
                  <a:rPr kumimoji="1" lang="zh-CN" altLang="en-US" sz="2000" dirty="0"/>
                  <a:t>维流行</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a:t>
                </a:r>
                <a14:m>
                  <m:oMath xmlns:m="http://schemas.openxmlformats.org/officeDocument/2006/math">
                    <m:r>
                      <a:rPr kumimoji="1" lang="zh-CN" altLang="en-US" sz="2000" i="1">
                        <a:latin typeface="Cambria Math" charset="0"/>
                        <a:ea typeface="Cambria Math" charset="0"/>
                        <a:cs typeface="Cambria Math" charset="0"/>
                      </a:rPr>
                      <m:t>𝒜</m:t>
                    </m:r>
                    <m:r>
                      <a:rPr kumimoji="1" lang="en-US" altLang="zh-CN" sz="2000" i="1">
                        <a:latin typeface="Cambria Math" charset="0"/>
                        <a:ea typeface="Cambria Math" charset="0"/>
                        <a:cs typeface="Cambria Math" charset="0"/>
                      </a:rPr>
                      <m:t>=</m:t>
                    </m:r>
                    <m:d>
                      <m:dPr>
                        <m:begChr m:val="{"/>
                        <m:endChr m:val="}"/>
                        <m:ctrlPr>
                          <a:rPr kumimoji="1" lang="en-US" altLang="zh-CN" sz="2000" i="1">
                            <a:latin typeface="Cambria Math" charset="0"/>
                            <a:ea typeface="Cambria Math" charset="0"/>
                            <a:cs typeface="Cambria Math" charset="0"/>
                          </a:rPr>
                        </m:ctrlPr>
                      </m:dPr>
                      <m:e>
                        <m:d>
                          <m:dPr>
                            <m:ctrlPr>
                              <a:rPr kumimoji="1" lang="en-US" altLang="zh-CN" sz="2000" i="1">
                                <a:latin typeface="Cambria Math" charset="0"/>
                              </a:rPr>
                            </m:ctrlPr>
                          </m:dPr>
                          <m:e>
                            <m:sSub>
                              <m:sSubPr>
                                <m:ctrlPr>
                                  <a:rPr kumimoji="1" lang="en-US" altLang="zh-CN" sz="2000" i="1">
                                    <a:latin typeface="Cambria Math" charset="0"/>
                                  </a:rPr>
                                </m:ctrlPr>
                              </m:sSubPr>
                              <m:e>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e>
                        </m:d>
                      </m:e>
                    </m:d>
                  </m:oMath>
                </a14:m>
                <a:r>
                  <a:rPr kumimoji="1" lang="zh-CN" altLang="en-US" sz="2000" dirty="0" smtClean="0"/>
                  <a:t>是</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的一个图册</a:t>
                </a:r>
                <a:r>
                  <a:rPr kumimoji="1" lang="en-US" altLang="zh-CN" sz="2000" dirty="0" smtClean="0"/>
                  <a:t>(atlas)</a:t>
                </a:r>
                <a:r>
                  <a:rPr kumimoji="1" lang="zh-CN" altLang="en-US" sz="2000" dirty="0" smtClean="0"/>
                  <a:t>，如果每个</a:t>
                </a:r>
                <a:r>
                  <a:rPr kumimoji="1" lang="zh-CN" altLang="en-US" sz="2000" dirty="0"/>
                  <a:t>坐标卡</a:t>
                </a:r>
                <a:r>
                  <a:rPr kumimoji="1" lang="en-US" altLang="zh-CN" sz="2000" dirty="0"/>
                  <a:t>(local</a:t>
                </a:r>
                <a:r>
                  <a:rPr kumimoji="1" lang="zh-CN" altLang="en-US" sz="2000" dirty="0"/>
                  <a:t> </a:t>
                </a:r>
                <a:r>
                  <a:rPr kumimoji="1" lang="en-US" altLang="zh-CN" sz="2000" dirty="0"/>
                  <a:t>chart) </a:t>
                </a:r>
                <a14:m>
                  <m:oMath xmlns:m="http://schemas.openxmlformats.org/officeDocument/2006/math">
                    <m:d>
                      <m:dPr>
                        <m:ctrlPr>
                          <a:rPr kumimoji="1" lang="en-US" altLang="zh-CN" sz="2000" i="1">
                            <a:latin typeface="Cambria Math" charset="0"/>
                          </a:rPr>
                        </m:ctrlPr>
                      </m:dPr>
                      <m:e>
                        <m:sSub>
                          <m:sSubPr>
                            <m:ctrlPr>
                              <a:rPr kumimoji="1" lang="en-US" altLang="zh-CN" sz="2000" i="1">
                                <a:latin typeface="Cambria Math" charset="0"/>
                              </a:rPr>
                            </m:ctrlPr>
                          </m:sSubPr>
                          <m:e>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e>
                    </m:d>
                  </m:oMath>
                </a14:m>
                <a:r>
                  <a:rPr kumimoji="1" lang="zh-CN" altLang="en-US" sz="2000" dirty="0" smtClean="0"/>
                  <a:t>都线性可编码，</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𝑚</m:t>
                        </m:r>
                      </m:sup>
                    </m:sSup>
                  </m:oMath>
                </a14:m>
                <a:r>
                  <a:rPr kumimoji="1" lang="zh-CN" altLang="en-US" sz="2000" dirty="0" smtClean="0"/>
                  <a:t>是</a:t>
                </a:r>
                <a14:m>
                  <m:oMath xmlns:m="http://schemas.openxmlformats.org/officeDocument/2006/math">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oMath>
                </a14:m>
                <a:r>
                  <a:rPr kumimoji="1" lang="zh-CN" altLang="en-US" sz="2000" dirty="0" smtClean="0"/>
                  <a:t>的线性编码映射，则图册</a:t>
                </a:r>
                <a14:m>
                  <m:oMath xmlns:m="http://schemas.openxmlformats.org/officeDocument/2006/math">
                    <m:r>
                      <a:rPr kumimoji="1" lang="zh-CN" altLang="en-US" sz="2000" i="1">
                        <a:latin typeface="Cambria Math" charset="0"/>
                        <a:ea typeface="Cambria Math" charset="0"/>
                        <a:cs typeface="Cambria Math" charset="0"/>
                      </a:rPr>
                      <m:t>𝒜</m:t>
                    </m:r>
                  </m:oMath>
                </a14:m>
                <a:r>
                  <a:rPr kumimoji="1" lang="zh-CN" altLang="en-US" sz="2000" dirty="0" smtClean="0"/>
                  <a:t>是</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的一个线性可编码图册</a:t>
                </a:r>
              </a:p>
              <a:p>
                <a:pPr>
                  <a:lnSpc>
                    <a:spcPct val="140000"/>
                  </a:lnSpc>
                  <a:spcAft>
                    <a:spcPts val="600"/>
                  </a:spcAft>
                </a:pPr>
                <a:r>
                  <a:rPr kumimoji="1" lang="zh-CN" altLang="en-US" sz="2000" dirty="0"/>
                  <a:t>给定一个</a:t>
                </a:r>
                <a:r>
                  <a:rPr kumimoji="1" lang="zh-CN" altLang="en-US" sz="2000" dirty="0"/>
                  <a:t>嵌入在</a:t>
                </a:r>
                <a:r>
                  <a:rPr kumimoji="1" lang="en-US" altLang="zh-CN" sz="2000" dirty="0"/>
                  <a:t>n</a:t>
                </a:r>
                <a:r>
                  <a:rPr kumimoji="1" lang="zh-CN" altLang="en-US" sz="2000" dirty="0"/>
                  <a:t>维空间的</a:t>
                </a:r>
                <a:r>
                  <a:rPr kumimoji="1" lang="en-US" altLang="zh-CN" sz="2000" dirty="0"/>
                  <a:t>m</a:t>
                </a:r>
                <a:r>
                  <a:rPr kumimoji="1" lang="zh-CN" altLang="en-US" sz="2000" dirty="0"/>
                  <a:t>维流行</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a:t>
                </a:r>
                <a:r>
                  <a:rPr kumimoji="1" lang="el-GR" altLang="zh-CN" sz="2000" dirty="0">
                    <a:ea typeface="Cambria Math" charset="0"/>
                    <a:cs typeface="Cambria Math" charset="0"/>
                  </a:rPr>
                  <a:t> </a:t>
                </a:r>
                <a14:m>
                  <m:oMath xmlns:m="http://schemas.openxmlformats.org/officeDocument/2006/math">
                    <m:r>
                      <m:rPr>
                        <m:sty m:val="p"/>
                      </m:rPr>
                      <a:rPr kumimoji="1" lang="el-GR" altLang="zh-CN" sz="2000" i="1">
                        <a:latin typeface="Cambria Math" charset="0"/>
                        <a:ea typeface="Cambria Math" charset="0"/>
                        <a:cs typeface="Cambria Math" charset="0"/>
                      </a:rPr>
                      <m:t>Σ</m:t>
                    </m:r>
                  </m:oMath>
                </a14:m>
                <a:r>
                  <a:rPr kumimoji="1" lang="zh-CN" altLang="en-US" sz="2000" dirty="0" smtClean="0"/>
                  <a:t>的线性可编码复杂度记为</a:t>
                </a:r>
                <a14:m>
                  <m:oMath xmlns:m="http://schemas.openxmlformats.org/officeDocument/2006/math">
                    <m:r>
                      <a:rPr kumimoji="1" lang="zh-CN" altLang="en-US" sz="2000" i="1">
                        <a:latin typeface="Cambria Math" charset="0"/>
                        <a:ea typeface="Cambria Math" charset="0"/>
                        <a:cs typeface="Cambria Math" charset="0"/>
                      </a:rPr>
                      <m:t>𝒩</m:t>
                    </m:r>
                    <m:r>
                      <a:rPr kumimoji="1" lang="en-US" altLang="zh-CN" sz="2000" i="1">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r>
                      <a:rPr kumimoji="1" lang="en-US" altLang="zh-CN" sz="2000" b="0" i="1" dirty="0" smtClean="0">
                        <a:latin typeface="Cambria Math" charset="0"/>
                        <a:ea typeface="Cambria Math" charset="0"/>
                        <a:cs typeface="Cambria Math" charset="0"/>
                      </a:rPr>
                      <m:t>,</m:t>
                    </m:r>
                    <m:r>
                      <m:rPr>
                        <m:sty m:val="p"/>
                      </m:rPr>
                      <a:rPr kumimoji="1" lang="el-GR" altLang="zh-CN" sz="2000" i="1">
                        <a:latin typeface="Cambria Math" charset="0"/>
                        <a:ea typeface="Cambria Math" charset="0"/>
                        <a:cs typeface="Cambria Math" charset="0"/>
                      </a:rPr>
                      <m:t>Σ</m:t>
                    </m:r>
                    <m:r>
                      <a:rPr kumimoji="1" lang="en-US" altLang="zh-CN" sz="2000" i="1">
                        <a:latin typeface="Cambria Math" charset="0"/>
                        <a:ea typeface="Cambria Math" charset="0"/>
                        <a:cs typeface="Cambria Math" charset="0"/>
                      </a:rPr>
                      <m:t>)</m:t>
                    </m:r>
                  </m:oMath>
                </a14:m>
                <a:endParaRPr kumimoji="1" lang="zh-CN" altLang="en-US" sz="2000" dirty="0" smtClean="0"/>
              </a:p>
              <a:p>
                <a:endParaRPr kumimoji="1" lang="zh-CN" altLang="en-US" sz="2000" dirty="0"/>
              </a:p>
              <a:p>
                <a:endParaRPr kumimoji="1" lang="zh-CN" altLang="en-US" sz="2000" dirty="0" smtClean="0"/>
              </a:p>
              <a:p>
                <a:endParaRPr kumimoji="1" lang="zh-CN" altLang="en-US" sz="2000" dirty="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404" r="-281"/>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040911" y="5157192"/>
            <a:ext cx="6083300" cy="444500"/>
          </a:xfrm>
          <a:prstGeom prst="rect">
            <a:avLst/>
          </a:prstGeom>
        </p:spPr>
      </p:pic>
    </p:spTree>
    <p:extLst>
      <p:ext uri="{BB962C8B-B14F-4D97-AF65-F5344CB8AC3E}">
        <p14:creationId xmlns:p14="http://schemas.microsoft.com/office/powerpoint/2010/main" val="6863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21</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p:txBody>
              <a:bodyPr/>
              <a:lstStyle/>
              <a:p>
                <a:pPr marL="0" indent="0">
                  <a:buNone/>
                </a:pPr>
                <a:r>
                  <a:rPr kumimoji="1" lang="zh-CN" altLang="en-US" b="1" dirty="0" smtClean="0"/>
                  <a:t>编码映射条件</a:t>
                </a:r>
              </a:p>
              <a:p>
                <a:pPr>
                  <a:lnSpc>
                    <a:spcPct val="140000"/>
                  </a:lnSpc>
                </a:pPr>
                <a:r>
                  <a:rPr kumimoji="1" lang="zh-CN" altLang="en-US" sz="2000" dirty="0" smtClean="0"/>
                  <a:t>给定一个</a:t>
                </a:r>
                <a:r>
                  <a:rPr kumimoji="1" lang="en-US" altLang="zh-CN" sz="2000" dirty="0" err="1" smtClean="0"/>
                  <a:t>ReLU</a:t>
                </a:r>
                <a:r>
                  <a:rPr kumimoji="1" lang="zh-CN" altLang="en-US" sz="2000" dirty="0" smtClean="0"/>
                  <a:t> </a:t>
                </a:r>
                <a:r>
                  <a:rPr kumimoji="1" lang="en-US" altLang="zh-CN" sz="2000" dirty="0" smtClean="0"/>
                  <a:t>DNN</a:t>
                </a:r>
                <a:r>
                  <a:rPr kumimoji="1" lang="zh-CN" altLang="en-US" sz="2000" dirty="0" smtClean="0"/>
                  <a:t> </a:t>
                </a:r>
                <a14:m>
                  <m:oMath xmlns:m="http://schemas.openxmlformats.org/officeDocument/2006/math">
                    <m:r>
                      <a:rPr kumimoji="1" lang="en-US" altLang="zh-CN" sz="2000" b="0" i="1" smtClean="0">
                        <a:latin typeface="Cambria Math" charset="0"/>
                      </a:rPr>
                      <m:t>𝑁</m:t>
                    </m:r>
                    <m:r>
                      <a:rPr kumimoji="1" lang="en-US" altLang="zh-CN" sz="2000" b="0" i="0"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0</m:t>
                        </m:r>
                      </m:sub>
                    </m:sSub>
                    <m:r>
                      <a:rPr kumimoji="1" lang="en-US" altLang="zh-CN" sz="2000" i="1">
                        <a:latin typeface="Cambria Math" charset="0"/>
                      </a:rPr>
                      <m:t>,</m:t>
                    </m:r>
                    <m:r>
                      <a:rPr kumimoji="1" lang="en-US" altLang="zh-CN" sz="2000" i="1">
                        <a:latin typeface="Cambria Math" charset="0"/>
                        <a:ea typeface="Cambria Math" charset="0"/>
                        <a:cs typeface="Cambria Math" charset="0"/>
                      </a:rPr>
                      <m:t>⋯</m:t>
                    </m:r>
                    <m:r>
                      <a:rPr kumimoji="1" lang="en-US" altLang="zh-CN" sz="2000" i="1">
                        <a:latin typeface="Cambria Math" charset="0"/>
                      </a:rPr>
                      <m:t>,</m:t>
                    </m:r>
                    <m:r>
                      <a:rPr kumimoji="1" lang="en-US" altLang="zh-CN" sz="2000" i="1" smtClean="0">
                        <a:latin typeface="Cambria Math" charset="0"/>
                      </a:rPr>
                      <m:t> </m:t>
                    </m:r>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i="1">
                            <a:latin typeface="Cambria Math" charset="0"/>
                          </a:rPr>
                          <m:t>𝑘</m:t>
                        </m:r>
                        <m:r>
                          <a:rPr kumimoji="1" lang="en-US" altLang="zh-CN" sz="2000" i="1">
                            <a:latin typeface="Cambria Math" charset="0"/>
                          </a:rPr>
                          <m:t>+1</m:t>
                        </m:r>
                      </m:sub>
                    </m:sSub>
                    <m:r>
                      <a:rPr kumimoji="1" lang="en-US" altLang="zh-CN" sz="2000" b="0" i="0" smtClean="0">
                        <a:latin typeface="Cambria Math" charset="0"/>
                      </a:rPr>
                      <m:t>)</m:t>
                    </m:r>
                  </m:oMath>
                </a14:m>
                <a:r>
                  <a:rPr kumimoji="1" lang="zh-CN" altLang="en-US" sz="2000" dirty="0" smtClean="0"/>
                  <a:t>代表的分片线性映射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r>
                      <a:rPr kumimoji="1" lang="is-IS" altLang="zh-CN" sz="2000" i="1" dirty="0">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𝑚</m:t>
                        </m:r>
                      </m:sup>
                    </m:sSup>
                    <m:r>
                      <a:rPr kumimoji="1" lang="zh-CN" altLang="en-US" sz="2000" b="0" i="1" dirty="0" smtClean="0">
                        <a:latin typeface="Cambria Math" charset="0"/>
                        <a:ea typeface="Cambria Math" charset="0"/>
                        <a:cs typeface="Cambria Math" charset="0"/>
                      </a:rPr>
                      <m:t>，</m:t>
                    </m:r>
                    <m:r>
                      <m:rPr>
                        <m:sty m:val="p"/>
                      </m:rPr>
                      <a:rPr kumimoji="1" lang="el-GR" altLang="zh-CN" sz="2000" i="1">
                        <a:latin typeface="Cambria Math" charset="0"/>
                        <a:ea typeface="Cambria Math" charset="0"/>
                        <a:cs typeface="Cambria Math" charset="0"/>
                      </a:rPr>
                      <m:t>Σ</m:t>
                    </m:r>
                  </m:oMath>
                </a14:m>
                <a:r>
                  <a:rPr kumimoji="1" lang="zh-CN" altLang="en-US" sz="2000" dirty="0"/>
                  <a:t>嵌入</a:t>
                </a:r>
                <a:r>
                  <a:rPr kumimoji="1" lang="zh-CN" altLang="en-US" sz="2000" dirty="0" smtClean="0"/>
                  <a:t>在</a:t>
                </a:r>
                <a:r>
                  <a:rPr kumimoji="1" lang="en-US" altLang="zh-CN" sz="2000" dirty="0" smtClean="0"/>
                  <a:t>n</a:t>
                </a:r>
                <a:r>
                  <a:rPr kumimoji="1" lang="zh-CN" altLang="en-US" sz="2000" dirty="0"/>
                  <a:t>维空间的</a:t>
                </a:r>
                <a:r>
                  <a:rPr kumimoji="1" lang="en-US" altLang="zh-CN" sz="2000" dirty="0"/>
                  <a:t>m</a:t>
                </a:r>
                <a:r>
                  <a:rPr kumimoji="1" lang="zh-CN" altLang="en-US" sz="2000" dirty="0" smtClean="0"/>
                  <a:t>维流行，</a:t>
                </a:r>
                <a:r>
                  <a:rPr kumimoji="1" lang="zh-CN" altLang="en-US" sz="2000" dirty="0" smtClean="0"/>
                  <a:t>如果</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oMath>
                </a14:m>
                <a:r>
                  <a:rPr kumimoji="1" lang="zh-CN" altLang="en-US" sz="2000" dirty="0" smtClean="0"/>
                  <a:t>是</a:t>
                </a:r>
                <a14:m>
                  <m:oMath xmlns:m="http://schemas.openxmlformats.org/officeDocument/2006/math">
                    <m:r>
                      <a:rPr kumimoji="1" lang="en-US" altLang="zh-CN" sz="2000" i="1">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r>
                      <a:rPr kumimoji="1" lang="en-US" altLang="zh-CN" sz="2000" i="1" dirty="0">
                        <a:latin typeface="Cambria Math" charset="0"/>
                        <a:ea typeface="Cambria Math" charset="0"/>
                        <a:cs typeface="Cambria Math" charset="0"/>
                      </a:rPr>
                      <m:t>,</m:t>
                    </m:r>
                    <m:r>
                      <m:rPr>
                        <m:sty m:val="p"/>
                      </m:rPr>
                      <a:rPr kumimoji="1" lang="el-GR" altLang="zh-CN" sz="2000" i="1">
                        <a:latin typeface="Cambria Math" charset="0"/>
                        <a:ea typeface="Cambria Math" charset="0"/>
                        <a:cs typeface="Cambria Math" charset="0"/>
                      </a:rPr>
                      <m:t>Σ</m:t>
                    </m:r>
                    <m:r>
                      <a:rPr kumimoji="1" lang="en-US" altLang="zh-CN" sz="2000" i="1">
                        <a:latin typeface="Cambria Math" charset="0"/>
                        <a:ea typeface="Cambria Math" charset="0"/>
                        <a:cs typeface="Cambria Math" charset="0"/>
                      </a:rPr>
                      <m:t>)</m:t>
                    </m:r>
                  </m:oMath>
                </a14:m>
                <a:r>
                  <a:rPr kumimoji="1" lang="zh-CN" altLang="en-US" sz="2000" dirty="0" smtClean="0"/>
                  <a:t>的编码映射，则</a:t>
                </a:r>
                <a14:m>
                  <m:oMath xmlns:m="http://schemas.openxmlformats.org/officeDocument/2006/math">
                    <m:r>
                      <a:rPr kumimoji="1" lang="en-US" altLang="zh-CN" sz="2000" i="1">
                        <a:latin typeface="Cambria Math" charset="0"/>
                      </a:rPr>
                      <m:t>𝑁</m:t>
                    </m:r>
                  </m:oMath>
                </a14:m>
                <a:r>
                  <a:rPr kumimoji="1" lang="zh-CN" altLang="en-US" sz="2000" dirty="0" smtClean="0"/>
                  <a:t>的分片线性复杂度要大于等于</a:t>
                </a:r>
                <a14:m>
                  <m:oMath xmlns:m="http://schemas.openxmlformats.org/officeDocument/2006/math">
                    <m:r>
                      <a:rPr kumimoji="1" lang="en-US" altLang="zh-CN" sz="2000" i="1">
                        <a:latin typeface="Cambria Math" charset="0"/>
                        <a:ea typeface="Cambria Math" charset="0"/>
                        <a:cs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ea typeface="Cambria Math" charset="0"/>
                            <a:cs typeface="Cambria Math" charset="0"/>
                          </a:rPr>
                          <m:t>𝑛</m:t>
                        </m:r>
                      </m:sup>
                    </m:sSup>
                    <m:r>
                      <a:rPr kumimoji="1" lang="en-US" altLang="zh-CN" sz="2000" i="1" dirty="0">
                        <a:latin typeface="Cambria Math" charset="0"/>
                        <a:ea typeface="Cambria Math" charset="0"/>
                        <a:cs typeface="Cambria Math" charset="0"/>
                      </a:rPr>
                      <m:t>,</m:t>
                    </m:r>
                    <m:r>
                      <m:rPr>
                        <m:sty m:val="p"/>
                      </m:rPr>
                      <a:rPr kumimoji="1" lang="el-GR" altLang="zh-CN" sz="2000" i="1">
                        <a:latin typeface="Cambria Math" charset="0"/>
                        <a:ea typeface="Cambria Math" charset="0"/>
                        <a:cs typeface="Cambria Math" charset="0"/>
                      </a:rPr>
                      <m:t>Σ</m:t>
                    </m:r>
                    <m:r>
                      <a:rPr kumimoji="1" lang="en-US" altLang="zh-CN" sz="2000" i="1">
                        <a:latin typeface="Cambria Math" charset="0"/>
                        <a:ea typeface="Cambria Math" charset="0"/>
                        <a:cs typeface="Cambria Math" charset="0"/>
                      </a:rPr>
                      <m:t>)</m:t>
                    </m:r>
                  </m:oMath>
                </a14:m>
                <a:r>
                  <a:rPr kumimoji="1" lang="zh-CN" altLang="en-US" sz="2000" dirty="0" smtClean="0"/>
                  <a:t>的线性可编码复杂度</a:t>
                </a:r>
              </a:p>
              <a:p>
                <a:pPr marL="0" indent="0">
                  <a:buNone/>
                </a:pPr>
                <a:endParaRPr kumimoji="1" lang="zh-CN" altLang="en-US" dirty="0" smtClean="0"/>
              </a:p>
              <a:p>
                <a:pPr marL="216000" indent="0">
                  <a:spcAft>
                    <a:spcPts val="600"/>
                  </a:spcAft>
                  <a:buNone/>
                </a:pPr>
                <a14:m>
                  <m:oMath xmlns:m="http://schemas.openxmlformats.org/officeDocument/2006/math">
                    <m:sSub>
                      <m:sSubPr>
                        <m:ctrlPr>
                          <a:rPr kumimoji="1" lang="en-US" altLang="zh-CN" sz="2000" i="1">
                            <a:latin typeface="KaiTi" charset="0"/>
                            <a:ea typeface="KaiTi" charset="0"/>
                            <a:cs typeface="KaiTi" charset="0"/>
                          </a:rPr>
                        </m:ctrlPr>
                      </m:sSubPr>
                      <m:e>
                        <m:r>
                          <a:rPr kumimoji="1" lang="en-US" altLang="zh-CN" sz="2000" i="1">
                            <a:latin typeface="KaiTi" charset="0"/>
                            <a:ea typeface="KaiTi" charset="0"/>
                            <a:cs typeface="KaiTi" charset="0"/>
                          </a:rPr>
                          <m:t>𝜑</m:t>
                        </m:r>
                      </m:e>
                      <m:sub>
                        <m:r>
                          <a:rPr kumimoji="1" lang="en-US" altLang="zh-CN" sz="2000" i="1">
                            <a:latin typeface="KaiTi" charset="0"/>
                            <a:ea typeface="KaiTi" charset="0"/>
                            <a:cs typeface="KaiTi" charset="0"/>
                          </a:rPr>
                          <m:t>𝜃</m:t>
                        </m:r>
                      </m:sub>
                    </m:sSub>
                  </m:oMath>
                </a14:m>
                <a:r>
                  <a:rPr kumimoji="1" lang="zh-CN" altLang="en-US" sz="2000" dirty="0" smtClean="0">
                    <a:latin typeface="KaiTi" charset="0"/>
                    <a:ea typeface="KaiTi" charset="0"/>
                    <a:cs typeface="KaiTi" charset="0"/>
                  </a:rPr>
                  <a:t>诱导的</a:t>
                </a:r>
                <a14:m>
                  <m:oMath xmlns:m="http://schemas.openxmlformats.org/officeDocument/2006/math">
                    <m:sSup>
                      <m:sSupPr>
                        <m:ctrlPr>
                          <a:rPr kumimoji="1" lang="en-US" altLang="zh-CN" sz="2000" i="1" dirty="0">
                            <a:latin typeface="KaiTi" charset="0"/>
                            <a:ea typeface="KaiTi" charset="0"/>
                            <a:cs typeface="KaiTi" charset="0"/>
                          </a:rPr>
                        </m:ctrlPr>
                      </m:sSupPr>
                      <m:e>
                        <m:r>
                          <a:rPr kumimoji="1" lang="en-US" altLang="zh-CN" sz="2000" i="1" dirty="0">
                            <a:latin typeface="KaiTi" charset="0"/>
                            <a:ea typeface="KaiTi" charset="0"/>
                            <a:cs typeface="KaiTi" charset="0"/>
                          </a:rPr>
                          <m:t>ℝ</m:t>
                        </m:r>
                      </m:e>
                      <m:sup>
                        <m:r>
                          <a:rPr kumimoji="1" lang="en-US" altLang="zh-CN" sz="2000" i="1" dirty="0">
                            <a:latin typeface="KaiTi" charset="0"/>
                            <a:ea typeface="KaiTi" charset="0"/>
                            <a:cs typeface="KaiTi" charset="0"/>
                          </a:rPr>
                          <m:t>𝑛</m:t>
                        </m:r>
                      </m:sup>
                    </m:sSup>
                  </m:oMath>
                </a14:m>
                <a:r>
                  <a:rPr kumimoji="1" lang="zh-CN" altLang="en-US" sz="2000" dirty="0" smtClean="0">
                    <a:latin typeface="KaiTi" charset="0"/>
                    <a:ea typeface="KaiTi" charset="0"/>
                    <a:cs typeface="KaiTi" charset="0"/>
                  </a:rPr>
                  <a:t>胞腔分解记为</a:t>
                </a:r>
                <a:endParaRPr kumimoji="1" lang="zh-CN" altLang="en-US" sz="2000" dirty="0">
                  <a:latin typeface="KaiTi" charset="0"/>
                  <a:ea typeface="KaiTi" charset="0"/>
                  <a:cs typeface="KaiTi" charset="0"/>
                </a:endParaRPr>
              </a:p>
              <a:p>
                <a:pPr marL="216000" indent="0">
                  <a:spcAft>
                    <a:spcPts val="600"/>
                  </a:spcAft>
                  <a:buNone/>
                </a:pPr>
                <a:r>
                  <a:rPr kumimoji="1" lang="zh-CN" altLang="en-US" sz="2000" dirty="0" smtClean="0">
                    <a:latin typeface="KaiTi" charset="0"/>
                    <a:ea typeface="KaiTi" charset="0"/>
                    <a:cs typeface="KaiTi" charset="0"/>
                  </a:rPr>
                  <a:t>每个</a:t>
                </a:r>
                <a14:m>
                  <m:oMath xmlns:m="http://schemas.openxmlformats.org/officeDocument/2006/math">
                    <m:sSub>
                      <m:sSubPr>
                        <m:ctrlPr>
                          <a:rPr kumimoji="1" lang="en-US" altLang="zh-CN" sz="2000" i="1">
                            <a:latin typeface="KaiTi" charset="0"/>
                            <a:ea typeface="KaiTi" charset="0"/>
                            <a:cs typeface="KaiTi" charset="0"/>
                          </a:rPr>
                        </m:ctrlPr>
                      </m:sSubPr>
                      <m:e>
                        <m:r>
                          <a:rPr kumimoji="1" lang="en-US" altLang="zh-CN" sz="2000" i="1">
                            <a:latin typeface="KaiTi" charset="0"/>
                            <a:ea typeface="KaiTi" charset="0"/>
                            <a:cs typeface="KaiTi" charset="0"/>
                          </a:rPr>
                          <m:t>𝑈</m:t>
                        </m:r>
                      </m:e>
                      <m:sub>
                        <m:r>
                          <a:rPr kumimoji="1" lang="en-US" altLang="zh-CN" sz="2000" b="0" i="1" smtClean="0">
                            <a:latin typeface="KaiTi" charset="0"/>
                            <a:ea typeface="KaiTi" charset="0"/>
                            <a:cs typeface="KaiTi" charset="0"/>
                          </a:rPr>
                          <m:t>𝑖</m:t>
                        </m:r>
                      </m:sub>
                    </m:sSub>
                  </m:oMath>
                </a14:m>
                <a:r>
                  <a:rPr kumimoji="1" lang="zh-CN" altLang="en-US" sz="2000" dirty="0" smtClean="0">
                    <a:latin typeface="KaiTi" charset="0"/>
                    <a:ea typeface="KaiTi" charset="0"/>
                    <a:cs typeface="KaiTi" charset="0"/>
                  </a:rPr>
                  <a:t>都是凸多面体，</a:t>
                </a:r>
                <a14:m>
                  <m:oMath xmlns:m="http://schemas.openxmlformats.org/officeDocument/2006/math">
                    <m:r>
                      <a:rPr kumimoji="1" lang="en-US" altLang="zh-CN" sz="2000" b="0" i="1" smtClean="0">
                        <a:latin typeface="KaiTi" charset="0"/>
                        <a:ea typeface="KaiTi" charset="0"/>
                        <a:cs typeface="KaiTi" charset="0"/>
                      </a:rPr>
                      <m:t>𝑘</m:t>
                    </m:r>
                    <m:r>
                      <a:rPr kumimoji="1" lang="en-US" altLang="zh-CN" sz="2000" b="0" i="1" smtClean="0">
                        <a:latin typeface="KaiTi" charset="0"/>
                        <a:ea typeface="KaiTi" charset="0"/>
                        <a:cs typeface="KaiTi" charset="0"/>
                      </a:rPr>
                      <m:t>≤</m:t>
                    </m:r>
                    <m:r>
                      <a:rPr kumimoji="1" lang="zh-CN" altLang="en-US" sz="2000" i="1">
                        <a:latin typeface="KaiTi" charset="0"/>
                        <a:ea typeface="KaiTi" charset="0"/>
                        <a:cs typeface="KaiTi" charset="0"/>
                      </a:rPr>
                      <m:t>𝒩</m:t>
                    </m:r>
                    <m:r>
                      <a:rPr kumimoji="1" lang="en-US" altLang="zh-CN" sz="2000" i="1">
                        <a:latin typeface="KaiTi" charset="0"/>
                        <a:ea typeface="KaiTi" charset="0"/>
                        <a:cs typeface="KaiTi" charset="0"/>
                      </a:rPr>
                      <m:t>(</m:t>
                    </m:r>
                    <m:sSub>
                      <m:sSubPr>
                        <m:ctrlPr>
                          <a:rPr kumimoji="1" lang="en-US" altLang="zh-CN" sz="2000" i="1" smtClean="0">
                            <a:latin typeface="KaiTi" charset="0"/>
                            <a:ea typeface="KaiTi" charset="0"/>
                            <a:cs typeface="KaiTi" charset="0"/>
                          </a:rPr>
                        </m:ctrlPr>
                      </m:sSubPr>
                      <m:e>
                        <m:r>
                          <a:rPr kumimoji="1" lang="en-US" altLang="zh-CN" sz="2000" i="1" smtClean="0">
                            <a:latin typeface="KaiTi" charset="0"/>
                            <a:ea typeface="KaiTi" charset="0"/>
                            <a:cs typeface="KaiTi" charset="0"/>
                          </a:rPr>
                          <m:t>𝜑</m:t>
                        </m:r>
                      </m:e>
                      <m:sub>
                        <m:r>
                          <a:rPr kumimoji="1" lang="en-US" altLang="zh-CN" sz="2000" i="1" smtClean="0">
                            <a:latin typeface="KaiTi" charset="0"/>
                            <a:ea typeface="KaiTi" charset="0"/>
                            <a:cs typeface="KaiTi" charset="0"/>
                          </a:rPr>
                          <m:t>𝜃</m:t>
                        </m:r>
                      </m:sub>
                    </m:sSub>
                    <m:r>
                      <a:rPr kumimoji="1" lang="en-US" altLang="zh-CN" sz="2000" i="1">
                        <a:latin typeface="KaiTi" charset="0"/>
                        <a:ea typeface="KaiTi" charset="0"/>
                        <a:cs typeface="KaiTi" charset="0"/>
                      </a:rPr>
                      <m:t>)</m:t>
                    </m:r>
                  </m:oMath>
                </a14:m>
                <a:r>
                  <a:rPr kumimoji="1" lang="zh-CN" altLang="en-US" sz="2000" dirty="0" smtClean="0">
                    <a:latin typeface="KaiTi" charset="0"/>
                    <a:ea typeface="KaiTi" charset="0"/>
                    <a:cs typeface="KaiTi" charset="0"/>
                  </a:rPr>
                  <a:t>，如果</a:t>
                </a:r>
                <a14:m>
                  <m:oMath xmlns:m="http://schemas.openxmlformats.org/officeDocument/2006/math">
                    <m:sSub>
                      <m:sSubPr>
                        <m:ctrlPr>
                          <a:rPr kumimoji="1" lang="en-US" altLang="zh-CN" sz="2000" i="1">
                            <a:latin typeface="KaiTi" charset="0"/>
                            <a:ea typeface="KaiTi" charset="0"/>
                            <a:cs typeface="KaiTi" charset="0"/>
                          </a:rPr>
                        </m:ctrlPr>
                      </m:sSubPr>
                      <m:e>
                        <m:r>
                          <a:rPr kumimoji="1" lang="en-US" altLang="zh-CN" sz="2000" i="1">
                            <a:latin typeface="KaiTi" charset="0"/>
                            <a:ea typeface="KaiTi" charset="0"/>
                            <a:cs typeface="KaiTi" charset="0"/>
                          </a:rPr>
                          <m:t>𝜑</m:t>
                        </m:r>
                      </m:e>
                      <m:sub>
                        <m:r>
                          <a:rPr kumimoji="1" lang="en-US" altLang="zh-CN" sz="2000" i="1">
                            <a:latin typeface="KaiTi" charset="0"/>
                            <a:ea typeface="KaiTi" charset="0"/>
                            <a:cs typeface="KaiTi" charset="0"/>
                          </a:rPr>
                          <m:t>𝜃</m:t>
                        </m:r>
                      </m:sub>
                    </m:sSub>
                  </m:oMath>
                </a14:m>
                <a:r>
                  <a:rPr kumimoji="1" lang="zh-CN" altLang="en-US" sz="2000" dirty="0" smtClean="0">
                    <a:latin typeface="KaiTi" charset="0"/>
                    <a:ea typeface="KaiTi" charset="0"/>
                    <a:cs typeface="KaiTi" charset="0"/>
                  </a:rPr>
                  <a:t>是</a:t>
                </a:r>
                <a14:m>
                  <m:oMath xmlns:m="http://schemas.openxmlformats.org/officeDocument/2006/math">
                    <m:r>
                      <m:rPr>
                        <m:sty m:val="p"/>
                      </m:rPr>
                      <a:rPr kumimoji="1" lang="el-GR" altLang="zh-CN" sz="2000" i="1">
                        <a:latin typeface="KaiTi" charset="0"/>
                        <a:ea typeface="KaiTi" charset="0"/>
                        <a:cs typeface="KaiTi" charset="0"/>
                      </a:rPr>
                      <m:t>Σ</m:t>
                    </m:r>
                  </m:oMath>
                </a14:m>
                <a:r>
                  <a:rPr kumimoji="1" lang="zh-CN" altLang="en-US" sz="2000" dirty="0" smtClean="0">
                    <a:latin typeface="KaiTi" charset="0"/>
                    <a:ea typeface="KaiTi" charset="0"/>
                    <a:cs typeface="KaiTi" charset="0"/>
                  </a:rPr>
                  <a:t>的线性可编码映射，则</a:t>
                </a:r>
              </a:p>
              <a:p>
                <a:pPr marL="216000" indent="0">
                  <a:buNone/>
                </a:pPr>
                <a:endParaRPr kumimoji="1" lang="zh-CN" altLang="en-US" sz="2000" dirty="0" smtClean="0">
                  <a:latin typeface="KaiTi" charset="0"/>
                  <a:ea typeface="KaiTi" charset="0"/>
                  <a:cs typeface="KaiTi" charset="0"/>
                </a:endParaRPr>
              </a:p>
              <a:p>
                <a:pPr marL="216000" indent="0">
                  <a:buNone/>
                </a:pPr>
                <a:r>
                  <a:rPr kumimoji="1" lang="zh-CN" altLang="en-US" sz="2000" dirty="0" smtClean="0">
                    <a:latin typeface="KaiTi" charset="0"/>
                    <a:ea typeface="KaiTi" charset="0"/>
                    <a:cs typeface="KaiTi" charset="0"/>
                  </a:rPr>
                  <a:t>可以构成</a:t>
                </a:r>
                <a14:m>
                  <m:oMath xmlns:m="http://schemas.openxmlformats.org/officeDocument/2006/math">
                    <m:r>
                      <m:rPr>
                        <m:sty m:val="p"/>
                      </m:rPr>
                      <a:rPr kumimoji="1" lang="el-GR" altLang="zh-CN" sz="2000" i="1">
                        <a:latin typeface="KaiTi" charset="0"/>
                        <a:ea typeface="KaiTi" charset="0"/>
                        <a:cs typeface="KaiTi" charset="0"/>
                      </a:rPr>
                      <m:t>Σ</m:t>
                    </m:r>
                  </m:oMath>
                </a14:m>
                <a:r>
                  <a:rPr kumimoji="1" lang="zh-CN" altLang="en-US" sz="2000" dirty="0" smtClean="0">
                    <a:latin typeface="KaiTi" charset="0"/>
                    <a:ea typeface="KaiTi" charset="0"/>
                    <a:cs typeface="KaiTi" charset="0"/>
                  </a:rPr>
                  <a:t>的一个线性可编码图册</a:t>
                </a:r>
                <a:r>
                  <a:rPr kumimoji="1" lang="en-US" altLang="zh-CN" sz="2000" dirty="0" smtClean="0">
                    <a:latin typeface="KaiTi" charset="0"/>
                    <a:ea typeface="KaiTi" charset="0"/>
                    <a:cs typeface="KaiTi" charset="0"/>
                  </a:rPr>
                  <a:t>(atlas)</a:t>
                </a:r>
                <a:r>
                  <a:rPr kumimoji="1" lang="zh-CN" altLang="en-US" sz="2000" dirty="0" smtClean="0">
                    <a:latin typeface="KaiTi" charset="0"/>
                    <a:ea typeface="KaiTi" charset="0"/>
                    <a:cs typeface="KaiTi" charset="0"/>
                  </a:rPr>
                  <a:t>，</a:t>
                </a:r>
                <a14:m>
                  <m:oMath xmlns:m="http://schemas.openxmlformats.org/officeDocument/2006/math">
                    <m:r>
                      <a:rPr kumimoji="1" lang="zh-CN" altLang="en-US" sz="2000" i="1">
                        <a:latin typeface="KaiTi" charset="0"/>
                        <a:ea typeface="KaiTi" charset="0"/>
                        <a:cs typeface="KaiTi" charset="0"/>
                      </a:rPr>
                      <m:t>𝒩</m:t>
                    </m:r>
                    <m:r>
                      <a:rPr kumimoji="1" lang="en-US" altLang="zh-CN" sz="2000" i="1">
                        <a:latin typeface="KaiTi" charset="0"/>
                        <a:ea typeface="KaiTi" charset="0"/>
                        <a:cs typeface="KaiTi" charset="0"/>
                      </a:rPr>
                      <m:t>(</m:t>
                    </m:r>
                    <m:sSup>
                      <m:sSupPr>
                        <m:ctrlPr>
                          <a:rPr kumimoji="1" lang="en-US" altLang="zh-CN" sz="2000" i="1" dirty="0">
                            <a:latin typeface="KaiTi" charset="0"/>
                            <a:ea typeface="KaiTi" charset="0"/>
                            <a:cs typeface="KaiTi" charset="0"/>
                          </a:rPr>
                        </m:ctrlPr>
                      </m:sSupPr>
                      <m:e>
                        <m:r>
                          <a:rPr kumimoji="1" lang="en-US" altLang="zh-CN" sz="2000" i="1" dirty="0">
                            <a:latin typeface="KaiTi" charset="0"/>
                            <a:ea typeface="KaiTi" charset="0"/>
                            <a:cs typeface="KaiTi" charset="0"/>
                          </a:rPr>
                          <m:t>ℝ</m:t>
                        </m:r>
                      </m:e>
                      <m:sup>
                        <m:r>
                          <a:rPr kumimoji="1" lang="en-US" altLang="zh-CN" sz="2000" i="1" dirty="0">
                            <a:latin typeface="KaiTi" charset="0"/>
                            <a:ea typeface="KaiTi" charset="0"/>
                            <a:cs typeface="KaiTi" charset="0"/>
                          </a:rPr>
                          <m:t>𝑛</m:t>
                        </m:r>
                      </m:sup>
                    </m:sSup>
                    <m:r>
                      <a:rPr kumimoji="1" lang="en-US" altLang="zh-CN" sz="2000" i="1" dirty="0">
                        <a:latin typeface="KaiTi" charset="0"/>
                        <a:ea typeface="KaiTi" charset="0"/>
                        <a:cs typeface="KaiTi" charset="0"/>
                      </a:rPr>
                      <m:t>,</m:t>
                    </m:r>
                    <m:r>
                      <m:rPr>
                        <m:sty m:val="p"/>
                      </m:rPr>
                      <a:rPr kumimoji="1" lang="el-GR" altLang="zh-CN" sz="2000" i="1">
                        <a:latin typeface="KaiTi" charset="0"/>
                        <a:ea typeface="KaiTi" charset="0"/>
                        <a:cs typeface="KaiTi" charset="0"/>
                      </a:rPr>
                      <m:t>Σ</m:t>
                    </m:r>
                    <m:r>
                      <a:rPr kumimoji="1" lang="en-US" altLang="zh-CN" sz="2000" i="1">
                        <a:latin typeface="KaiTi" charset="0"/>
                        <a:ea typeface="KaiTi" charset="0"/>
                        <a:cs typeface="KaiTi" charset="0"/>
                      </a:rPr>
                      <m:t>)</m:t>
                    </m:r>
                    <m:r>
                      <a:rPr kumimoji="1" lang="en-US" altLang="zh-CN" sz="2000" b="0" i="0" smtClean="0">
                        <a:latin typeface="KaiTi" charset="0"/>
                        <a:ea typeface="KaiTi" charset="0"/>
                        <a:cs typeface="KaiTi" charset="0"/>
                      </a:rPr>
                      <m:t>=</m:t>
                    </m:r>
                    <m:d>
                      <m:dPr>
                        <m:begChr m:val="|"/>
                        <m:endChr m:val="|"/>
                        <m:ctrlPr>
                          <a:rPr kumimoji="1" lang="en-US" altLang="zh-CN" sz="2000" b="0" i="0" smtClean="0">
                            <a:latin typeface="KaiTi" charset="0"/>
                            <a:ea typeface="KaiTi" charset="0"/>
                            <a:cs typeface="KaiTi" charset="0"/>
                          </a:rPr>
                        </m:ctrlPr>
                      </m:dPr>
                      <m:e>
                        <m:r>
                          <a:rPr kumimoji="1" lang="zh-CN" altLang="en-US" sz="2000" i="1">
                            <a:latin typeface="KaiTi" charset="0"/>
                            <a:ea typeface="KaiTi" charset="0"/>
                            <a:cs typeface="KaiTi" charset="0"/>
                          </a:rPr>
                          <m:t>𝒜</m:t>
                        </m:r>
                      </m:e>
                    </m:d>
                    <m:r>
                      <a:rPr kumimoji="1" lang="en-US" altLang="zh-CN" sz="2000" b="0" i="1" smtClean="0">
                        <a:latin typeface="KaiTi" charset="0"/>
                        <a:ea typeface="KaiTi" charset="0"/>
                        <a:cs typeface="KaiTi" charset="0"/>
                      </a:rPr>
                      <m:t>=</m:t>
                    </m:r>
                    <m:r>
                      <a:rPr kumimoji="1" lang="en-US" altLang="zh-CN" sz="2000" b="0" i="1" smtClean="0">
                        <a:latin typeface="KaiTi" charset="0"/>
                        <a:ea typeface="KaiTi" charset="0"/>
                        <a:cs typeface="KaiTi" charset="0"/>
                      </a:rPr>
                      <m:t>𝑘</m:t>
                    </m:r>
                    <m:r>
                      <a:rPr kumimoji="1" lang="en-US" altLang="zh-CN" sz="2000" b="0" i="1" smtClean="0">
                        <a:latin typeface="KaiTi" charset="0"/>
                        <a:ea typeface="KaiTi" charset="0"/>
                        <a:cs typeface="KaiTi" charset="0"/>
                      </a:rPr>
                      <m:t>≤</m:t>
                    </m:r>
                    <m:r>
                      <a:rPr kumimoji="1" lang="zh-CN" altLang="en-US" sz="2000" i="1">
                        <a:latin typeface="KaiTi" charset="0"/>
                        <a:ea typeface="KaiTi" charset="0"/>
                        <a:cs typeface="KaiTi" charset="0"/>
                      </a:rPr>
                      <m:t>𝒩</m:t>
                    </m:r>
                    <m:r>
                      <a:rPr kumimoji="1" lang="en-US" altLang="zh-CN" sz="2000" i="1">
                        <a:latin typeface="KaiTi" charset="0"/>
                        <a:ea typeface="KaiTi" charset="0"/>
                        <a:cs typeface="KaiTi" charset="0"/>
                      </a:rPr>
                      <m:t>(</m:t>
                    </m:r>
                    <m:sSub>
                      <m:sSubPr>
                        <m:ctrlPr>
                          <a:rPr kumimoji="1" lang="en-US" altLang="zh-CN" sz="2000" i="1">
                            <a:latin typeface="KaiTi" charset="0"/>
                            <a:ea typeface="KaiTi" charset="0"/>
                            <a:cs typeface="KaiTi" charset="0"/>
                          </a:rPr>
                        </m:ctrlPr>
                      </m:sSubPr>
                      <m:e>
                        <m:r>
                          <a:rPr kumimoji="1" lang="en-US" altLang="zh-CN" sz="2000" i="1">
                            <a:latin typeface="KaiTi" charset="0"/>
                            <a:ea typeface="KaiTi" charset="0"/>
                            <a:cs typeface="KaiTi" charset="0"/>
                          </a:rPr>
                          <m:t>𝜑</m:t>
                        </m:r>
                      </m:e>
                      <m:sub>
                        <m:r>
                          <a:rPr kumimoji="1" lang="en-US" altLang="zh-CN" sz="2000" i="1">
                            <a:latin typeface="KaiTi" charset="0"/>
                            <a:ea typeface="KaiTi" charset="0"/>
                            <a:cs typeface="KaiTi" charset="0"/>
                          </a:rPr>
                          <m:t>𝜃</m:t>
                        </m:r>
                      </m:sub>
                    </m:sSub>
                    <m:r>
                      <a:rPr kumimoji="1" lang="en-US" altLang="zh-CN" sz="2000" i="1">
                        <a:latin typeface="KaiTi" charset="0"/>
                        <a:ea typeface="KaiTi" charset="0"/>
                        <a:cs typeface="KaiTi" charset="0"/>
                      </a:rPr>
                      <m:t>)</m:t>
                    </m:r>
                  </m:oMath>
                </a14:m>
                <a:endParaRPr kumimoji="1" lang="zh-CN" altLang="en-US" sz="2000" dirty="0" smtClean="0">
                  <a:latin typeface="KaiTi" charset="0"/>
                  <a:ea typeface="KaiTi" charset="0"/>
                  <a:cs typeface="KaiTi" charset="0"/>
                </a:endParaRPr>
              </a:p>
              <a:p>
                <a:pPr marL="216000" indent="0">
                  <a:buNone/>
                </a:pPr>
                <a14:m>
                  <m:oMath xmlns:m="http://schemas.openxmlformats.org/officeDocument/2006/math">
                    <m:r>
                      <a:rPr kumimoji="1" lang="zh-CN" altLang="en-US" sz="2000" i="1">
                        <a:latin typeface="KaiTi" charset="0"/>
                        <a:ea typeface="KaiTi" charset="0"/>
                        <a:cs typeface="KaiTi" charset="0"/>
                      </a:rPr>
                      <m:t>𝒩</m:t>
                    </m:r>
                    <m:r>
                      <a:rPr kumimoji="1" lang="en-US" altLang="zh-CN" sz="2000" i="1">
                        <a:latin typeface="KaiTi" charset="0"/>
                        <a:ea typeface="KaiTi" charset="0"/>
                        <a:cs typeface="KaiTi" charset="0"/>
                      </a:rPr>
                      <m:t>(</m:t>
                    </m:r>
                    <m:sSub>
                      <m:sSubPr>
                        <m:ctrlPr>
                          <a:rPr kumimoji="1" lang="en-US" altLang="zh-CN" sz="2000" i="1">
                            <a:latin typeface="KaiTi" charset="0"/>
                            <a:ea typeface="KaiTi" charset="0"/>
                            <a:cs typeface="KaiTi" charset="0"/>
                          </a:rPr>
                        </m:ctrlPr>
                      </m:sSubPr>
                      <m:e>
                        <m:r>
                          <a:rPr kumimoji="1" lang="en-US" altLang="zh-CN" sz="2000" i="1">
                            <a:latin typeface="KaiTi" charset="0"/>
                            <a:ea typeface="KaiTi" charset="0"/>
                            <a:cs typeface="KaiTi" charset="0"/>
                          </a:rPr>
                          <m:t>𝜑</m:t>
                        </m:r>
                      </m:e>
                      <m:sub>
                        <m:r>
                          <a:rPr kumimoji="1" lang="en-US" altLang="zh-CN" sz="2000" i="1">
                            <a:latin typeface="KaiTi" charset="0"/>
                            <a:ea typeface="KaiTi" charset="0"/>
                            <a:cs typeface="KaiTi" charset="0"/>
                          </a:rPr>
                          <m:t>𝜃</m:t>
                        </m:r>
                      </m:sub>
                    </m:sSub>
                    <m:r>
                      <a:rPr kumimoji="1" lang="en-US" altLang="zh-CN" sz="2000" i="1">
                        <a:latin typeface="KaiTi" charset="0"/>
                        <a:ea typeface="KaiTi" charset="0"/>
                        <a:cs typeface="KaiTi" charset="0"/>
                      </a:rPr>
                      <m:t>)</m:t>
                    </m:r>
                  </m:oMath>
                </a14:m>
                <a:r>
                  <a:rPr kumimoji="1" lang="en-US" altLang="zh-CN" sz="2000" dirty="0">
                    <a:latin typeface="KaiTi" charset="0"/>
                    <a:ea typeface="KaiTi" charset="0"/>
                    <a:cs typeface="KaiTi" charset="0"/>
                  </a:rPr>
                  <a:t> </a:t>
                </a:r>
                <a14:m>
                  <m:oMath xmlns:m="http://schemas.openxmlformats.org/officeDocument/2006/math">
                    <m:r>
                      <a:rPr kumimoji="1" lang="en-US" altLang="zh-CN" sz="2000" i="1">
                        <a:latin typeface="KaiTi" charset="0"/>
                        <a:ea typeface="KaiTi" charset="0"/>
                        <a:cs typeface="KaiTi" charset="0"/>
                      </a:rPr>
                      <m:t>≤</m:t>
                    </m:r>
                    <m:r>
                      <a:rPr kumimoji="1" lang="zh-CN" altLang="en-US" sz="2000" i="1">
                        <a:latin typeface="KaiTi" charset="0"/>
                        <a:ea typeface="KaiTi" charset="0"/>
                        <a:cs typeface="KaiTi" charset="0"/>
                      </a:rPr>
                      <m:t>𝒩</m:t>
                    </m:r>
                    <m:r>
                      <a:rPr kumimoji="1" lang="en-US" altLang="zh-CN" sz="2000" i="1">
                        <a:latin typeface="KaiTi" charset="0"/>
                        <a:ea typeface="KaiTi" charset="0"/>
                        <a:cs typeface="KaiTi" charset="0"/>
                      </a:rPr>
                      <m:t>(</m:t>
                    </m:r>
                    <m:r>
                      <a:rPr kumimoji="1" lang="en-US" altLang="zh-CN" sz="2000" i="1">
                        <a:latin typeface="KaiTi" charset="0"/>
                        <a:ea typeface="KaiTi" charset="0"/>
                        <a:cs typeface="KaiTi" charset="0"/>
                      </a:rPr>
                      <m:t>𝑁</m:t>
                    </m:r>
                    <m:r>
                      <a:rPr kumimoji="1" lang="en-US" altLang="zh-CN" sz="2000" b="0" i="0" smtClean="0">
                        <a:latin typeface="KaiTi" charset="0"/>
                        <a:ea typeface="KaiTi" charset="0"/>
                        <a:cs typeface="KaiTi" charset="0"/>
                      </a:rPr>
                      <m:t>)</m:t>
                    </m:r>
                  </m:oMath>
                </a14:m>
                <a:r>
                  <a:rPr kumimoji="1" lang="zh-CN" altLang="en-US" sz="2000" dirty="0" smtClean="0">
                    <a:latin typeface="KaiTi" charset="0"/>
                    <a:ea typeface="KaiTi" charset="0"/>
                    <a:cs typeface="KaiTi" charset="0"/>
                  </a:rPr>
                  <a:t>是显而易见的</a:t>
                </a:r>
                <a:endParaRPr kumimoji="1" lang="zh-CN" altLang="en-US" sz="2000" dirty="0">
                  <a:latin typeface="KaiTi" charset="0"/>
                  <a:ea typeface="KaiTi" charset="0"/>
                  <a:cs typeface="KaiTi" charset="0"/>
                </a:endParaRPr>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blipFill rotWithShape="0">
                <a:blip r:embed="rId2"/>
                <a:stretch>
                  <a:fillRect l="-1685" t="-2778" r="-1404"/>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kumimoji="1" lang="en-US" altLang="zh-CN" dirty="0"/>
              <a:t>Learning</a:t>
            </a:r>
            <a:r>
              <a:rPr kumimoji="1" lang="zh-CN" altLang="en-US" dirty="0"/>
              <a:t> </a:t>
            </a:r>
            <a:r>
              <a:rPr kumimoji="1" lang="en-US" altLang="zh-CN" dirty="0"/>
              <a:t>Difficulty</a:t>
            </a:r>
            <a:r>
              <a:rPr kumimoji="1" lang="zh-CN" altLang="en-US" dirty="0"/>
              <a:t> </a:t>
            </a:r>
            <a:r>
              <a:rPr kumimoji="1" lang="en-US" altLang="zh-CN" dirty="0"/>
              <a:t>of</a:t>
            </a:r>
            <a:r>
              <a:rPr kumimoji="1" lang="zh-CN" altLang="en-US" dirty="0"/>
              <a:t> </a:t>
            </a:r>
            <a:r>
              <a:rPr kumimoji="1" lang="en-US" altLang="zh-CN" dirty="0"/>
              <a:t>DL</a:t>
            </a:r>
            <a:endParaRPr kumimoji="1" lang="zh-CN" altLang="en-US" dirty="0"/>
          </a:p>
        </p:txBody>
      </p:sp>
      <p:pic>
        <p:nvPicPr>
          <p:cNvPr id="5" name="图片 4"/>
          <p:cNvPicPr>
            <a:picLocks noChangeAspect="1"/>
          </p:cNvPicPr>
          <p:nvPr/>
        </p:nvPicPr>
        <p:blipFill>
          <a:blip r:embed="rId3"/>
          <a:stretch>
            <a:fillRect/>
          </a:stretch>
        </p:blipFill>
        <p:spPr>
          <a:xfrm>
            <a:off x="3647728" y="2952884"/>
            <a:ext cx="3098800" cy="431800"/>
          </a:xfrm>
          <a:prstGeom prst="rect">
            <a:avLst/>
          </a:prstGeom>
        </p:spPr>
      </p:pic>
      <p:pic>
        <p:nvPicPr>
          <p:cNvPr id="6" name="图片 5"/>
          <p:cNvPicPr>
            <a:picLocks noChangeAspect="1"/>
          </p:cNvPicPr>
          <p:nvPr/>
        </p:nvPicPr>
        <p:blipFill>
          <a:blip r:embed="rId4"/>
          <a:stretch>
            <a:fillRect/>
          </a:stretch>
        </p:blipFill>
        <p:spPr>
          <a:xfrm>
            <a:off x="4117628" y="3458276"/>
            <a:ext cx="2159000" cy="774700"/>
          </a:xfrm>
          <a:prstGeom prst="rect">
            <a:avLst/>
          </a:prstGeom>
        </p:spPr>
      </p:pic>
      <p:pic>
        <p:nvPicPr>
          <p:cNvPr id="7" name="图片 6"/>
          <p:cNvPicPr>
            <a:picLocks noChangeAspect="1"/>
          </p:cNvPicPr>
          <p:nvPr/>
        </p:nvPicPr>
        <p:blipFill>
          <a:blip r:embed="rId5"/>
          <a:stretch>
            <a:fillRect/>
          </a:stretch>
        </p:blipFill>
        <p:spPr>
          <a:xfrm>
            <a:off x="4117628" y="4516680"/>
            <a:ext cx="3340100" cy="406400"/>
          </a:xfrm>
          <a:prstGeom prst="rect">
            <a:avLst/>
          </a:prstGeom>
        </p:spPr>
      </p:pic>
    </p:spTree>
    <p:extLst>
      <p:ext uri="{BB962C8B-B14F-4D97-AF65-F5344CB8AC3E}">
        <p14:creationId xmlns:p14="http://schemas.microsoft.com/office/powerpoint/2010/main" val="980809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22</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p:txBody>
              <a:bodyPr/>
              <a:lstStyle/>
              <a:p>
                <a:pPr>
                  <a:lnSpc>
                    <a:spcPct val="140000"/>
                  </a:lnSpc>
                  <a:spcAft>
                    <a:spcPts val="600"/>
                  </a:spcAft>
                </a:pPr>
                <a:r>
                  <a:rPr kumimoji="1" lang="zh-CN" altLang="en-US" sz="2000" dirty="0" smtClean="0"/>
                  <a:t>编码映射将流行上的概率测度</a:t>
                </a:r>
                <a14:m>
                  <m:oMath xmlns:m="http://schemas.openxmlformats.org/officeDocument/2006/math">
                    <m:r>
                      <a:rPr kumimoji="1" lang="zh-CN" altLang="en-US" sz="2000" i="1">
                        <a:latin typeface="Cambria Math" charset="0"/>
                        <a:ea typeface="Cambria Math" charset="0"/>
                        <a:cs typeface="Cambria Math" charset="0"/>
                      </a:rPr>
                      <m:t>𝜇</m:t>
                    </m:r>
                  </m:oMath>
                </a14:m>
                <a:r>
                  <a:rPr kumimoji="1" lang="zh-CN" altLang="en-US" sz="2000" dirty="0" smtClean="0"/>
                  <a:t>映射到隐空间</a:t>
                </a:r>
                <a14:m>
                  <m:oMath xmlns:m="http://schemas.openxmlformats.org/officeDocument/2006/math">
                    <m:r>
                      <a:rPr kumimoji="1" lang="is-IS" altLang="zh-CN" sz="2000" i="1">
                        <a:latin typeface="Cambria Math" charset="0"/>
                        <a:ea typeface="Cambria Math" charset="0"/>
                        <a:cs typeface="Cambria Math" charset="0"/>
                      </a:rPr>
                      <m:t>ℱ</m:t>
                    </m:r>
                  </m:oMath>
                </a14:m>
                <a:r>
                  <a:rPr kumimoji="1" lang="zh-CN" altLang="en-US" sz="2000" dirty="0" smtClean="0"/>
                  <a:t>上，相应的概率测度记为 </a:t>
                </a:r>
                <a14:m>
                  <m:oMath xmlns:m="http://schemas.openxmlformats.org/officeDocument/2006/math">
                    <m:sSub>
                      <m:sSubPr>
                        <m:ctrlPr>
                          <a:rPr kumimoji="1" lang="en-US" altLang="zh-CN" sz="2000" i="1" smtClean="0">
                            <a:latin typeface="Cambria Math" charset="0"/>
                            <a:ea typeface="Cambria Math" charset="0"/>
                            <a:cs typeface="Cambria Math" charset="0"/>
                          </a:rPr>
                        </m:ctrlPr>
                      </m:sSubPr>
                      <m:e>
                        <m:sSub>
                          <m:sSubPr>
                            <m:ctrlPr>
                              <a:rPr kumimoji="1" lang="en-US" altLang="zh-CN" sz="2000" i="1">
                                <a:latin typeface="Cambria Math" charset="0"/>
                              </a:rPr>
                            </m:ctrlPr>
                          </m:sSubPr>
                          <m:e>
                            <m:r>
                              <a:rPr kumimoji="1" lang="en-US" altLang="zh-CN" sz="2000" i="1">
                                <a:latin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e>
                      <m:sub>
                        <m:r>
                          <a:rPr kumimoji="1" lang="zh-CN" altLang="en-US" sz="2000" b="0" i="1" smtClean="0">
                            <a:latin typeface="Cambria Math" charset="0"/>
                            <a:ea typeface="Cambria Math" charset="0"/>
                            <a:cs typeface="Cambria Math" charset="0"/>
                          </a:rPr>
                          <m:t>∗</m:t>
                        </m:r>
                      </m:sub>
                    </m:sSub>
                    <m:r>
                      <a:rPr kumimoji="1" lang="zh-CN" altLang="en-US" sz="2000" i="1">
                        <a:latin typeface="Cambria Math" charset="0"/>
                        <a:ea typeface="Cambria Math" charset="0"/>
                        <a:cs typeface="Cambria Math" charset="0"/>
                      </a:rPr>
                      <m:t>𝜇</m:t>
                    </m:r>
                  </m:oMath>
                </a14:m>
                <a:endParaRPr kumimoji="1" lang="zh-CN" altLang="en-US" sz="2000" dirty="0" smtClean="0"/>
              </a:p>
              <a:p>
                <a:pPr>
                  <a:lnSpc>
                    <a:spcPct val="140000"/>
                  </a:lnSpc>
                  <a:spcAft>
                    <a:spcPts val="600"/>
                  </a:spcAft>
                </a:pPr>
                <a:r>
                  <a:rPr kumimoji="1" lang="zh-CN" altLang="en-US" sz="2000" dirty="0" smtClean="0"/>
                  <a:t>在实际应用中，我们希望能够控制</a:t>
                </a:r>
                <a14:m>
                  <m:oMath xmlns:m="http://schemas.openxmlformats.org/officeDocument/2006/math">
                    <m:r>
                      <a:rPr kumimoji="1" lang="is-IS" altLang="zh-CN" sz="2000" i="1">
                        <a:latin typeface="Cambria Math" charset="0"/>
                        <a:ea typeface="Cambria Math" charset="0"/>
                        <a:cs typeface="Cambria Math" charset="0"/>
                      </a:rPr>
                      <m:t>ℱ</m:t>
                    </m:r>
                  </m:oMath>
                </a14:m>
                <a:r>
                  <a:rPr kumimoji="1" lang="zh-CN" altLang="en-US" sz="2000" dirty="0" smtClean="0"/>
                  <a:t>上</a:t>
                </a:r>
                <a:r>
                  <a:rPr kumimoji="1" lang="zh-CN" altLang="en-US" sz="2000" dirty="0" smtClean="0"/>
                  <a:t>的概率分布等于高斯分布和均匀分布（称为简单分布），这样在生成模型阶段，可以在</a:t>
                </a:r>
                <a14:m>
                  <m:oMath xmlns:m="http://schemas.openxmlformats.org/officeDocument/2006/math">
                    <m:r>
                      <a:rPr kumimoji="1" lang="is-IS" altLang="zh-CN" sz="2000" i="1">
                        <a:latin typeface="Cambria Math" charset="0"/>
                        <a:ea typeface="Cambria Math" charset="0"/>
                        <a:cs typeface="Cambria Math" charset="0"/>
                      </a:rPr>
                      <m:t>ℱ</m:t>
                    </m:r>
                  </m:oMath>
                </a14:m>
                <a:r>
                  <a:rPr kumimoji="1" lang="zh-CN" altLang="en-US" sz="2000" dirty="0" smtClean="0"/>
                  <a:t>上</a:t>
                </a:r>
                <a:r>
                  <a:rPr kumimoji="1" lang="zh-CN" altLang="en-US" sz="2000" dirty="0" smtClean="0"/>
                  <a:t>的从简单分布上随机采样，通过解码映射生成新样本</a:t>
                </a:r>
              </a:p>
              <a:p>
                <a:pPr>
                  <a:lnSpc>
                    <a:spcPct val="140000"/>
                  </a:lnSpc>
                  <a:spcAft>
                    <a:spcPts val="600"/>
                  </a:spcAft>
                </a:pPr>
                <a:r>
                  <a:rPr kumimoji="1" lang="zh-CN" altLang="en-US" sz="2000" dirty="0" smtClean="0"/>
                  <a:t>构造</a:t>
                </a:r>
                <a14:m>
                  <m:oMath xmlns:m="http://schemas.openxmlformats.org/officeDocument/2006/math">
                    <m:r>
                      <a:rPr kumimoji="1" lang="is-IS" altLang="zh-CN" sz="2000" i="1">
                        <a:latin typeface="Cambria Math" charset="0"/>
                        <a:ea typeface="Cambria Math" charset="0"/>
                        <a:cs typeface="Cambria Math" charset="0"/>
                      </a:rPr>
                      <m:t>ℱ</m:t>
                    </m:r>
                  </m:oMath>
                </a14:m>
                <a:r>
                  <a:rPr kumimoji="1" lang="zh-CN" altLang="en-US" sz="2000" dirty="0" smtClean="0"/>
                  <a:t>到自身的同胚映射</a:t>
                </a:r>
                <a14:m>
                  <m:oMath xmlns:m="http://schemas.openxmlformats.org/officeDocument/2006/math">
                    <m:r>
                      <a:rPr kumimoji="1" lang="en-US" altLang="zh-CN" sz="2000" b="0" i="1" smtClean="0">
                        <a:latin typeface="Cambria Math" charset="0"/>
                      </a:rPr>
                      <m:t>𝑇</m:t>
                    </m:r>
                  </m:oMath>
                </a14:m>
                <a:r>
                  <a:rPr kumimoji="1" lang="zh-CN" altLang="en-US" sz="2000" dirty="0" smtClean="0"/>
                  <a:t>，</a:t>
                </a:r>
                <a:r>
                  <a:rPr kumimoji="1" lang="en-US" altLang="zh-CN" sz="2000" dirty="0"/>
                  <a:t> </a:t>
                </a:r>
                <a14:m>
                  <m:oMath xmlns:m="http://schemas.openxmlformats.org/officeDocument/2006/math">
                    <m:sSub>
                      <m:sSubPr>
                        <m:ctrlPr>
                          <a:rPr kumimoji="1" lang="en-US" altLang="zh-CN" sz="2000" b="0" i="1" smtClean="0">
                            <a:latin typeface="Cambria Math" charset="0"/>
                          </a:rPr>
                        </m:ctrlPr>
                      </m:sSubPr>
                      <m:e>
                        <m:r>
                          <a:rPr kumimoji="1" lang="en-US" altLang="zh-CN" sz="2000" b="0" i="1" smtClean="0">
                            <a:latin typeface="Cambria Math" charset="0"/>
                          </a:rPr>
                          <m:t>(</m:t>
                        </m:r>
                        <m:r>
                          <a:rPr kumimoji="1" lang="en-US" altLang="zh-CN" sz="2000" b="0" i="1" smtClean="0">
                            <a:latin typeface="Cambria Math" charset="0"/>
                          </a:rPr>
                          <m:t>𝑇</m:t>
                        </m:r>
                        <m:r>
                          <a:rPr kumimoji="1" lang="en-US" altLang="zh-CN" sz="2000" i="1">
                            <a:latin typeface="Cambria Math" charset="0"/>
                            <a:ea typeface="Cambria Math" charset="0"/>
                            <a:cs typeface="Cambria Math" charset="0"/>
                          </a:rPr>
                          <m:t>∘</m:t>
                        </m:r>
                        <m:sSub>
                          <m:sSubPr>
                            <m:ctrlPr>
                              <a:rPr kumimoji="1" lang="en-US" altLang="zh-CN" sz="2000" i="1" smtClean="0">
                                <a:latin typeface="Cambria Math" charset="0"/>
                                <a:ea typeface="Cambria Math" charset="0"/>
                                <a:cs typeface="Cambria Math" charset="0"/>
                              </a:rPr>
                            </m:ctrlPr>
                          </m:sSubPr>
                          <m:e>
                            <m:r>
                              <a:rPr kumimoji="1" lang="en-US" altLang="zh-CN" sz="2000" i="1" smtClean="0">
                                <a:latin typeface="Cambria Math" charset="0"/>
                                <a:ea typeface="Cambria Math" charset="0"/>
                                <a:cs typeface="Cambria Math" charset="0"/>
                              </a:rPr>
                              <m:t>𝜑</m:t>
                            </m:r>
                          </m:e>
                          <m:sub>
                            <m:r>
                              <a:rPr kumimoji="1" lang="en-US" altLang="zh-CN" sz="2000" i="1" smtClean="0">
                                <a:latin typeface="Cambria Math" charset="0"/>
                                <a:ea typeface="Cambria Math" charset="0"/>
                                <a:cs typeface="Cambria Math" charset="0"/>
                              </a:rPr>
                              <m:t>𝛼</m:t>
                            </m:r>
                          </m:sub>
                        </m:sSub>
                        <m:r>
                          <a:rPr kumimoji="1" lang="en-US" altLang="zh-CN" sz="2000" b="0" i="1" smtClean="0">
                            <a:latin typeface="Cambria Math" charset="0"/>
                          </a:rPr>
                          <m:t>)</m:t>
                        </m:r>
                      </m:e>
                      <m:sub>
                        <m:r>
                          <a:rPr kumimoji="1" lang="zh-CN" altLang="en-US" sz="2000" b="0" i="1" smtClean="0">
                            <a:latin typeface="Cambria Math" charset="0"/>
                          </a:rPr>
                          <m:t>∗</m:t>
                        </m:r>
                      </m:sub>
                    </m:sSub>
                    <m:r>
                      <a:rPr kumimoji="1" lang="zh-CN" altLang="en-US" sz="2000" i="1">
                        <a:latin typeface="Cambria Math" charset="0"/>
                        <a:ea typeface="Cambria Math" charset="0"/>
                        <a:cs typeface="Cambria Math" charset="0"/>
                      </a:rPr>
                      <m:t>𝜇</m:t>
                    </m:r>
                  </m:oMath>
                </a14:m>
                <a:r>
                  <a:rPr kumimoji="1" lang="zh-CN" altLang="en-US" sz="2000" dirty="0" smtClean="0"/>
                  <a:t>符合高斯分布或均匀分布</a:t>
                </a:r>
              </a:p>
              <a:p>
                <a:pPr>
                  <a:lnSpc>
                    <a:spcPct val="140000"/>
                  </a:lnSpc>
                  <a:spcAft>
                    <a:spcPts val="600"/>
                  </a:spcAft>
                </a:pPr>
                <a14:m>
                  <m:oMath xmlns:m="http://schemas.openxmlformats.org/officeDocument/2006/math">
                    <m:r>
                      <a:rPr kumimoji="1" lang="zh-CN" altLang="en-US" sz="2000" i="1">
                        <a:latin typeface="Cambria Math" charset="0"/>
                        <a:ea typeface="Cambria Math" charset="0"/>
                        <a:cs typeface="Cambria Math" charset="0"/>
                      </a:rPr>
                      <m:t>𝜈</m:t>
                    </m:r>
                    <m:r>
                      <a:rPr kumimoji="1" lang="en-US" altLang="zh-CN" sz="2000" i="1">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sSub>
                          <m:sSubPr>
                            <m:ctrlPr>
                              <a:rPr kumimoji="1" lang="en-US" altLang="zh-CN" sz="2000" i="1">
                                <a:latin typeface="Cambria Math" charset="0"/>
                              </a:rPr>
                            </m:ctrlPr>
                          </m:sSubPr>
                          <m:e>
                            <m:r>
                              <a:rPr kumimoji="1" lang="en-US" altLang="zh-CN" sz="2000" i="1">
                                <a:latin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i="1">
                            <a:latin typeface="Cambria Math" charset="0"/>
                            <a:ea typeface="Cambria Math" charset="0"/>
                            <a:cs typeface="Cambria Math" charset="0"/>
                          </a:rPr>
                          <m:t>)</m:t>
                        </m:r>
                      </m:e>
                      <m:sub>
                        <m:r>
                          <a:rPr kumimoji="1" lang="zh-CN" altLang="en-US" sz="2000" i="1">
                            <a:latin typeface="Cambria Math" charset="0"/>
                            <a:ea typeface="Cambria Math" charset="0"/>
                            <a:cs typeface="Cambria Math" charset="0"/>
                          </a:rPr>
                          <m:t>∗</m:t>
                        </m:r>
                      </m:sub>
                    </m:sSub>
                    <m:r>
                      <a:rPr kumimoji="1" lang="zh-CN" altLang="en-US" sz="2000" i="1">
                        <a:latin typeface="Cambria Math" charset="0"/>
                        <a:ea typeface="Cambria Math" charset="0"/>
                        <a:cs typeface="Cambria Math" charset="0"/>
                      </a:rPr>
                      <m:t>𝜇</m:t>
                    </m:r>
                  </m:oMath>
                </a14:m>
                <a:r>
                  <a:rPr kumimoji="1" lang="zh-CN" altLang="en-US" sz="2000" dirty="0"/>
                  <a:t>代表</a:t>
                </a:r>
                <a14:m>
                  <m:oMath xmlns:m="http://schemas.openxmlformats.org/officeDocument/2006/math">
                    <m:r>
                      <a:rPr kumimoji="1" lang="is-IS" altLang="zh-CN" sz="2000" i="1">
                        <a:latin typeface="Cambria Math" charset="0"/>
                        <a:ea typeface="Cambria Math" charset="0"/>
                        <a:cs typeface="Cambria Math" charset="0"/>
                      </a:rPr>
                      <m:t>ℱ</m:t>
                    </m:r>
                  </m:oMath>
                </a14:m>
                <a:r>
                  <a:rPr kumimoji="1" lang="zh-CN" altLang="en-US" sz="2000" dirty="0"/>
                  <a:t>上由编码映射诱导的概率分布，其支撑集</a:t>
                </a:r>
                <a14:m>
                  <m:oMath xmlns:m="http://schemas.openxmlformats.org/officeDocument/2006/math">
                    <m:r>
                      <m:rPr>
                        <m:sty m:val="p"/>
                      </m:rPr>
                      <a:rPr kumimoji="1" lang="el-GR" altLang="zh-CN" sz="2000" i="1">
                        <a:latin typeface="Cambria Math" charset="0"/>
                        <a:ea typeface="Cambria Math" charset="0"/>
                        <a:cs typeface="Cambria Math" charset="0"/>
                      </a:rPr>
                      <m:t>Ω</m:t>
                    </m:r>
                    <m:r>
                      <a:rPr kumimoji="1" lang="el-GR" altLang="zh-CN" sz="2000" i="1">
                        <a:latin typeface="Cambria Math" charset="0"/>
                        <a:ea typeface="Cambria Math" charset="0"/>
                        <a:cs typeface="Cambria Math" charset="0"/>
                      </a:rPr>
                      <m:t>⊂</m:t>
                    </m:r>
                    <m:r>
                      <a:rPr kumimoji="1" lang="is-IS" altLang="zh-CN" sz="2000" i="1">
                        <a:latin typeface="Cambria Math" charset="0"/>
                        <a:ea typeface="Cambria Math" charset="0"/>
                        <a:cs typeface="Cambria Math" charset="0"/>
                      </a:rPr>
                      <m:t>ℱ</m:t>
                    </m:r>
                  </m:oMath>
                </a14:m>
                <a:r>
                  <a:rPr kumimoji="1" lang="zh-CN" altLang="en-US" sz="2000" dirty="0"/>
                  <a:t>，</a:t>
                </a:r>
                <a14:m>
                  <m:oMath xmlns:m="http://schemas.openxmlformats.org/officeDocument/2006/math">
                    <m:r>
                      <a:rPr kumimoji="1" lang="zh-CN" altLang="en-US" sz="2000" i="1" dirty="0">
                        <a:latin typeface="Cambria Math" charset="0"/>
                        <a:ea typeface="Cambria Math" charset="0"/>
                        <a:cs typeface="Cambria Math" charset="0"/>
                      </a:rPr>
                      <m:t>𝜍</m:t>
                    </m:r>
                  </m:oMath>
                </a14:m>
                <a:r>
                  <a:rPr kumimoji="1" lang="zh-CN" altLang="en-US" sz="2000" dirty="0"/>
                  <a:t>代表一个简单</a:t>
                </a:r>
                <a:r>
                  <a:rPr kumimoji="1" lang="zh-CN" altLang="en-US" sz="2000" dirty="0" smtClean="0"/>
                  <a:t>分布</a:t>
                </a:r>
                <a:endParaRPr kumimoji="1" lang="zh-CN" altLang="en-US" sz="2000" dirty="0"/>
              </a:p>
              <a:p>
                <a:pPr>
                  <a:lnSpc>
                    <a:spcPct val="140000"/>
                  </a:lnSpc>
                  <a:spcAft>
                    <a:spcPts val="600"/>
                  </a:spcAft>
                </a:pPr>
                <a:r>
                  <a:rPr kumimoji="1" lang="zh-CN" altLang="en-US" sz="2000" b="1" dirty="0" smtClean="0"/>
                  <a:t>如何构造</a:t>
                </a:r>
                <a:r>
                  <a:rPr kumimoji="1" lang="zh-CN" altLang="en-US" sz="2000" b="1" dirty="0" smtClean="0"/>
                  <a:t>映射</a:t>
                </a:r>
                <a14:m>
                  <m:oMath xmlns:m="http://schemas.openxmlformats.org/officeDocument/2006/math">
                    <m:r>
                      <a:rPr kumimoji="1" lang="en-US" altLang="zh-CN" sz="2000" b="1" i="1">
                        <a:latin typeface="Cambria Math" charset="0"/>
                      </a:rPr>
                      <m:t>𝑻</m:t>
                    </m:r>
                    <m:r>
                      <a:rPr kumimoji="1" lang="en-US" altLang="zh-CN" sz="2000" b="1" i="1">
                        <a:latin typeface="Cambria Math" charset="0"/>
                      </a:rPr>
                      <m:t>:</m:t>
                    </m:r>
                  </m:oMath>
                </a14:m>
                <a:r>
                  <a:rPr kumimoji="1" lang="el-GR" altLang="zh-CN" sz="2000" b="1" dirty="0">
                    <a:ea typeface="Cambria Math" charset="0"/>
                    <a:cs typeface="Cambria Math" charset="0"/>
                  </a:rPr>
                  <a:t> </a:t>
                </a:r>
                <a14:m>
                  <m:oMath xmlns:m="http://schemas.openxmlformats.org/officeDocument/2006/math">
                    <m:r>
                      <a:rPr kumimoji="1" lang="el-GR" altLang="zh-CN" sz="2000" b="1" i="1">
                        <a:latin typeface="Cambria Math" charset="0"/>
                        <a:ea typeface="Cambria Math" charset="0"/>
                        <a:cs typeface="Cambria Math" charset="0"/>
                      </a:rPr>
                      <m:t>𝜴</m:t>
                    </m:r>
                    <m:r>
                      <a:rPr kumimoji="1" lang="is-IS" altLang="zh-CN" sz="2000" b="1" i="1">
                        <a:latin typeface="Cambria Math" charset="0"/>
                        <a:ea typeface="Cambria Math" charset="0"/>
                        <a:cs typeface="Cambria Math" charset="0"/>
                      </a:rPr>
                      <m:t>→</m:t>
                    </m:r>
                    <m:r>
                      <a:rPr kumimoji="1" lang="el-GR" altLang="zh-CN" sz="2000" b="1" i="1">
                        <a:latin typeface="Cambria Math" charset="0"/>
                        <a:ea typeface="Cambria Math" charset="0"/>
                        <a:cs typeface="Cambria Math" charset="0"/>
                      </a:rPr>
                      <m:t>𝜴</m:t>
                    </m:r>
                  </m:oMath>
                </a14:m>
                <a:r>
                  <a:rPr kumimoji="1" lang="zh-CN" altLang="en-US" sz="2000" b="1" dirty="0" smtClean="0"/>
                  <a:t>，</a:t>
                </a:r>
                <a:r>
                  <a:rPr kumimoji="1" lang="zh-CN" altLang="en-US" sz="2000" b="1" dirty="0" smtClean="0"/>
                  <a:t>使得</a:t>
                </a:r>
                <a14:m>
                  <m:oMath xmlns:m="http://schemas.openxmlformats.org/officeDocument/2006/math">
                    <m:sSub>
                      <m:sSubPr>
                        <m:ctrlPr>
                          <a:rPr kumimoji="1" lang="en-US" altLang="zh-CN" sz="2000" b="1" i="1">
                            <a:latin typeface="Cambria Math" charset="0"/>
                          </a:rPr>
                        </m:ctrlPr>
                      </m:sSubPr>
                      <m:e>
                        <m:r>
                          <a:rPr kumimoji="1" lang="en-US" altLang="zh-CN" sz="2000" b="1" i="1">
                            <a:latin typeface="Cambria Math" charset="0"/>
                          </a:rPr>
                          <m:t>𝑻</m:t>
                        </m:r>
                      </m:e>
                      <m:sub>
                        <m:r>
                          <a:rPr kumimoji="1" lang="zh-CN" altLang="en-US" sz="2000" b="1" i="1">
                            <a:latin typeface="Cambria Math" charset="0"/>
                          </a:rPr>
                          <m:t>∗</m:t>
                        </m:r>
                      </m:sub>
                    </m:sSub>
                    <m:r>
                      <a:rPr kumimoji="1" lang="zh-CN" altLang="en-US" sz="2000" b="1" i="1">
                        <a:latin typeface="Cambria Math" charset="0"/>
                        <a:ea typeface="Cambria Math" charset="0"/>
                        <a:cs typeface="Cambria Math" charset="0"/>
                      </a:rPr>
                      <m:t>𝝂</m:t>
                    </m:r>
                    <m:r>
                      <a:rPr kumimoji="1" lang="en-US" altLang="zh-CN" sz="2000" b="1" i="1" smtClean="0">
                        <a:latin typeface="Cambria Math" charset="0"/>
                        <a:ea typeface="Cambria Math" charset="0"/>
                        <a:cs typeface="Cambria Math" charset="0"/>
                      </a:rPr>
                      <m:t>=</m:t>
                    </m:r>
                    <m:r>
                      <a:rPr kumimoji="1" lang="zh-CN" altLang="en-US" sz="2000" b="1" i="1" dirty="0">
                        <a:latin typeface="Cambria Math" charset="0"/>
                        <a:ea typeface="Cambria Math" charset="0"/>
                        <a:cs typeface="Cambria Math" charset="0"/>
                      </a:rPr>
                      <m:t>𝝇</m:t>
                    </m:r>
                  </m:oMath>
                </a14:m>
                <a:endParaRPr kumimoji="1" lang="zh-CN" altLang="en-US" sz="2000" b="1" dirty="0"/>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blipFill rotWithShape="0">
                <a:blip r:embed="rId2"/>
                <a:stretch>
                  <a:fillRect l="-1348" r="-899"/>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kumimoji="1" lang="en-US" altLang="zh-CN" dirty="0"/>
              <a:t>Optimal</a:t>
            </a:r>
            <a:r>
              <a:rPr kumimoji="1" lang="zh-CN" altLang="en-US" dirty="0"/>
              <a:t> </a:t>
            </a:r>
            <a:r>
              <a:rPr kumimoji="1" lang="en-US" altLang="zh-CN" dirty="0"/>
              <a:t>Mass</a:t>
            </a:r>
            <a:r>
              <a:rPr kumimoji="1" lang="zh-CN" altLang="en-US" dirty="0"/>
              <a:t> </a:t>
            </a:r>
            <a:r>
              <a:rPr kumimoji="1" lang="en-US" altLang="zh-CN" dirty="0" smtClean="0"/>
              <a:t>Transportation</a:t>
            </a:r>
            <a:endParaRPr kumimoji="1" lang="zh-CN" altLang="en-US" dirty="0"/>
          </a:p>
        </p:txBody>
      </p:sp>
    </p:spTree>
    <p:extLst>
      <p:ext uri="{BB962C8B-B14F-4D97-AF65-F5344CB8AC3E}">
        <p14:creationId xmlns:p14="http://schemas.microsoft.com/office/powerpoint/2010/main" val="581260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23</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p:txBody>
              <a:bodyPr/>
              <a:lstStyle/>
              <a:p>
                <a:pPr marL="0" indent="0">
                  <a:buNone/>
                </a:pPr>
                <a:r>
                  <a:rPr lang="de-DE" altLang="zh-CN" b="1" dirty="0" smtClean="0"/>
                  <a:t>Wasserstein</a:t>
                </a:r>
                <a:r>
                  <a:rPr lang="zh-CN" altLang="de-DE" b="1" dirty="0" smtClean="0"/>
                  <a:t>距离</a:t>
                </a:r>
                <a:endParaRPr lang="zh-CN" altLang="en-US" b="1" dirty="0" smtClean="0"/>
              </a:p>
              <a:p>
                <a:pPr>
                  <a:lnSpc>
                    <a:spcPct val="140000"/>
                  </a:lnSpc>
                  <a:spcAft>
                    <a:spcPts val="600"/>
                  </a:spcAft>
                </a:pPr>
                <a:r>
                  <a:rPr kumimoji="1" lang="zh-CN" altLang="en-US" sz="2000" dirty="0" smtClean="0"/>
                  <a:t>给定欧式空间中的两个区域和定义骑上的概率测度</a:t>
                </a:r>
                <a14:m>
                  <m:oMath xmlns:m="http://schemas.openxmlformats.org/officeDocument/2006/math">
                    <m:r>
                      <a:rPr kumimoji="1" lang="en-US" altLang="zh-CN" sz="2000" b="0" i="1" smtClean="0">
                        <a:latin typeface="Cambria Math" charset="0"/>
                      </a:rPr>
                      <m:t>(</m:t>
                    </m:r>
                    <m:r>
                      <a:rPr kumimoji="1" lang="en-US" altLang="zh-CN" sz="2000" b="0" i="1" smtClean="0">
                        <a:latin typeface="Cambria Math" charset="0"/>
                      </a:rPr>
                      <m:t>𝑋</m:t>
                    </m:r>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𝜇</m:t>
                    </m:r>
                    <m:r>
                      <a:rPr kumimoji="1" lang="en-US" altLang="zh-CN" sz="2000" b="0" i="1" smtClean="0">
                        <a:latin typeface="Cambria Math" charset="0"/>
                      </a:rPr>
                      <m:t>)(</m:t>
                    </m:r>
                    <m:r>
                      <a:rPr kumimoji="1" lang="en-US" altLang="zh-CN" sz="2000" b="0" i="1" smtClean="0">
                        <a:latin typeface="Cambria Math" charset="0"/>
                      </a:rPr>
                      <m:t>𝑌</m:t>
                    </m:r>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𝜈</m:t>
                    </m:r>
                    <m:r>
                      <a:rPr kumimoji="1" lang="en-US" altLang="zh-CN" sz="2000" b="0" i="1" smtClean="0">
                        <a:latin typeface="Cambria Math" charset="0"/>
                      </a:rPr>
                      <m:t>)</m:t>
                    </m:r>
                  </m:oMath>
                </a14:m>
                <a:r>
                  <a:rPr kumimoji="1" lang="zh-CN" altLang="en-US" sz="2000" dirty="0" smtClean="0"/>
                  <a:t>，</a:t>
                </a:r>
                <a:r>
                  <a:rPr kumimoji="1" lang="en-US" altLang="zh-CN" sz="2000" dirty="0"/>
                  <a:t> </a:t>
                </a:r>
                <a14:m>
                  <m:oMath xmlns:m="http://schemas.openxmlformats.org/officeDocument/2006/math">
                    <m:r>
                      <a:rPr kumimoji="1" lang="en-US" altLang="zh-CN" sz="2000" i="1">
                        <a:latin typeface="Cambria Math" charset="0"/>
                      </a:rPr>
                      <m:t>𝑇</m:t>
                    </m:r>
                    <m:r>
                      <a:rPr kumimoji="1" lang="en-US" altLang="zh-CN" sz="2000" i="1">
                        <a:latin typeface="Cambria Math" charset="0"/>
                      </a:rPr>
                      <m:t>:</m:t>
                    </m:r>
                  </m:oMath>
                </a14:m>
                <a:r>
                  <a:rPr kumimoji="1" lang="el-GR" altLang="zh-CN" sz="2000" dirty="0">
                    <a:ea typeface="Cambria Math" charset="0"/>
                    <a:cs typeface="Cambria Math" charset="0"/>
                  </a:rPr>
                  <a:t> </a:t>
                </a:r>
                <a14:m>
                  <m:oMath xmlns:m="http://schemas.openxmlformats.org/officeDocument/2006/math">
                    <m:r>
                      <a:rPr kumimoji="1" lang="en-US" altLang="zh-CN" sz="2000" b="0" i="1" dirty="0" smtClean="0">
                        <a:latin typeface="Cambria Math" charset="0"/>
                        <a:ea typeface="Cambria Math" charset="0"/>
                        <a:cs typeface="Cambria Math" charset="0"/>
                      </a:rPr>
                      <m:t>𝑋</m:t>
                    </m:r>
                    <m:r>
                      <a:rPr kumimoji="1" lang="is-IS" altLang="zh-CN" sz="2000" i="1">
                        <a:latin typeface="Cambria Math" charset="0"/>
                        <a:ea typeface="Cambria Math" charset="0"/>
                        <a:cs typeface="Cambria Math" charset="0"/>
                      </a:rPr>
                      <m:t>→</m:t>
                    </m:r>
                    <m:r>
                      <a:rPr kumimoji="1" lang="en-US" altLang="zh-CN" sz="2000" b="0" i="1" dirty="0" smtClean="0">
                        <a:latin typeface="Cambria Math" charset="0"/>
                        <a:ea typeface="Cambria Math" charset="0"/>
                        <a:cs typeface="Cambria Math" charset="0"/>
                      </a:rPr>
                      <m:t>𝑌</m:t>
                    </m:r>
                  </m:oMath>
                </a14:m>
                <a:r>
                  <a:rPr kumimoji="1" lang="zh-CN" altLang="en-US" sz="2000" dirty="0" smtClean="0"/>
                  <a:t>是一个区域间的映射，如果对任意的可测集合</a:t>
                </a:r>
                <a14:m>
                  <m:oMath xmlns:m="http://schemas.openxmlformats.org/officeDocument/2006/math">
                    <m:r>
                      <m:rPr>
                        <m:sty m:val="p"/>
                      </m:rPr>
                      <a:rPr kumimoji="1" lang="en-US" altLang="zh-CN" sz="2000" b="0" i="0" smtClean="0">
                        <a:latin typeface="Cambria Math" charset="0"/>
                        <a:ea typeface="Cambria Math" charset="0"/>
                        <a:cs typeface="Cambria Math" charset="0"/>
                      </a:rPr>
                      <m:t>B</m:t>
                    </m:r>
                    <m:r>
                      <a:rPr kumimoji="1" lang="el-GR" altLang="zh-CN" sz="2000" i="1">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𝑌</m:t>
                    </m:r>
                  </m:oMath>
                </a14:m>
                <a:r>
                  <a:rPr kumimoji="1" lang="zh-CN" altLang="en-US" sz="2000" dirty="0" smtClean="0"/>
                  <a:t>，都有</a:t>
                </a:r>
              </a:p>
              <a:p>
                <a:pPr marL="0" indent="0">
                  <a:lnSpc>
                    <a:spcPct val="140000"/>
                  </a:lnSpc>
                  <a:spcAft>
                    <a:spcPts val="600"/>
                  </a:spcAft>
                  <a:buNone/>
                </a:pPr>
                <a:r>
                  <a:rPr kumimoji="1" lang="zh-CN" altLang="en-US" sz="2000" dirty="0" smtClean="0"/>
                  <a:t>  则</a:t>
                </a:r>
                <a14:m>
                  <m:oMath xmlns:m="http://schemas.openxmlformats.org/officeDocument/2006/math">
                    <m:r>
                      <a:rPr kumimoji="1" lang="en-US" altLang="zh-CN" sz="2000" i="1">
                        <a:latin typeface="Cambria Math" charset="0"/>
                      </a:rPr>
                      <m:t>𝑇</m:t>
                    </m:r>
                  </m:oMath>
                </a14:m>
                <a:r>
                  <a:rPr kumimoji="1" lang="zh-CN" altLang="en-US" sz="2000" dirty="0" smtClean="0"/>
                  <a:t>是保持测度映射，记成</a:t>
                </a:r>
                <a14:m>
                  <m:oMath xmlns:m="http://schemas.openxmlformats.org/officeDocument/2006/math">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𝑇</m:t>
                        </m:r>
                      </m:e>
                      <m:sub>
                        <m:r>
                          <a:rPr kumimoji="1" lang="zh-CN" altLang="en-US" sz="2000" i="1">
                            <a:latin typeface="Cambria Math" charset="0"/>
                            <a:ea typeface="Cambria Math" charset="0"/>
                            <a:cs typeface="Cambria Math" charset="0"/>
                          </a:rPr>
                          <m:t>∗</m:t>
                        </m:r>
                      </m:sub>
                    </m:sSub>
                    <m:r>
                      <a:rPr kumimoji="1" lang="en-US" altLang="zh-CN" sz="2000" i="1">
                        <a:latin typeface="Cambria Math" charset="0"/>
                        <a:ea typeface="Cambria Math" charset="0"/>
                        <a:cs typeface="Cambria Math" charset="0"/>
                      </a:rPr>
                      <m:t>𝜇</m:t>
                    </m:r>
                    <m:r>
                      <a:rPr kumimoji="1" lang="en-US" altLang="zh-CN" sz="2000" b="0" i="1" smtClean="0">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𝜈</m:t>
                    </m:r>
                  </m:oMath>
                </a14:m>
                <a:endParaRPr kumimoji="1" lang="zh-CN" altLang="en-US" sz="2000" dirty="0" smtClean="0"/>
              </a:p>
              <a:p>
                <a:pPr>
                  <a:lnSpc>
                    <a:spcPct val="140000"/>
                  </a:lnSpc>
                  <a:spcAft>
                    <a:spcPts val="600"/>
                  </a:spcAft>
                </a:pPr>
                <a:r>
                  <a:rPr kumimoji="1" lang="zh-CN" altLang="en-US" sz="2000" dirty="0" smtClean="0"/>
                  <a:t>对于任意的</a:t>
                </a:r>
                <a14:m>
                  <m:oMath xmlns:m="http://schemas.openxmlformats.org/officeDocument/2006/math">
                    <m:r>
                      <a:rPr kumimoji="1" lang="en-US" altLang="zh-CN" sz="2000" b="0" i="1" smtClean="0">
                        <a:latin typeface="Cambria Math" charset="0"/>
                      </a:rPr>
                      <m:t>𝑥</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𝑋</m:t>
                    </m:r>
                    <m:r>
                      <a:rPr kumimoji="1" lang="en-US" altLang="zh-CN" sz="2000" b="0" i="1" smtClean="0">
                        <a:latin typeface="Cambria Math" charset="0"/>
                        <a:ea typeface="Cambria Math" charset="0"/>
                        <a:cs typeface="Cambria Math" charset="0"/>
                      </a:rPr>
                      <m:t>, </m:t>
                    </m:r>
                    <m:r>
                      <a:rPr kumimoji="1" lang="en-US" altLang="zh-CN" sz="2000" b="0" i="1" smtClean="0">
                        <a:latin typeface="Cambria Math" charset="0"/>
                        <a:ea typeface="Cambria Math" charset="0"/>
                        <a:cs typeface="Cambria Math" charset="0"/>
                      </a:rPr>
                      <m:t>𝑦</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𝑌</m:t>
                    </m:r>
                  </m:oMath>
                </a14:m>
                <a:r>
                  <a:rPr kumimoji="1" lang="zh-CN" altLang="en-US" sz="2000" dirty="0" smtClean="0"/>
                  <a:t>他们之间的距离记为</a:t>
                </a:r>
                <a14:m>
                  <m:oMath xmlns:m="http://schemas.openxmlformats.org/officeDocument/2006/math">
                    <m:r>
                      <a:rPr kumimoji="1" lang="en-US" altLang="zh-CN" sz="2000" i="1" dirty="0" smtClean="0">
                        <a:latin typeface="Cambria Math" charset="0"/>
                        <a:ea typeface="Cambria Math" charset="0"/>
                        <a:cs typeface="Cambria Math" charset="0"/>
                      </a:rPr>
                      <m:t>𝑐</m:t>
                    </m:r>
                    <m:r>
                      <a:rPr kumimoji="1" lang="en-US" altLang="zh-CN" sz="2000" i="1" dirty="0" smtClean="0">
                        <a:latin typeface="Cambria Math" charset="0"/>
                        <a:ea typeface="Cambria Math" charset="0"/>
                        <a:cs typeface="Cambria Math" charset="0"/>
                      </a:rPr>
                      <m:t>(</m:t>
                    </m:r>
                    <m:r>
                      <a:rPr kumimoji="1" lang="en-US" altLang="zh-CN" sz="2000" b="0" i="1" dirty="0" smtClean="0">
                        <a:latin typeface="Cambria Math" charset="0"/>
                        <a:ea typeface="Cambria Math" charset="0"/>
                        <a:cs typeface="Cambria Math" charset="0"/>
                      </a:rPr>
                      <m:t>𝑥</m:t>
                    </m:r>
                    <m:r>
                      <a:rPr kumimoji="1" lang="en-US" altLang="zh-CN" sz="2000" b="0" i="1" dirty="0" smtClean="0">
                        <a:latin typeface="Cambria Math" charset="0"/>
                        <a:ea typeface="Cambria Math" charset="0"/>
                        <a:cs typeface="Cambria Math" charset="0"/>
                      </a:rPr>
                      <m:t>,</m:t>
                    </m:r>
                    <m:r>
                      <a:rPr kumimoji="1" lang="en-US" altLang="zh-CN" sz="2000" b="0" i="1" dirty="0" smtClean="0">
                        <a:latin typeface="Cambria Math" charset="0"/>
                        <a:ea typeface="Cambria Math" charset="0"/>
                        <a:cs typeface="Cambria Math" charset="0"/>
                      </a:rPr>
                      <m:t>𝑦</m:t>
                    </m:r>
                    <m:r>
                      <a:rPr kumimoji="1" lang="en-US" altLang="zh-CN" sz="2000" i="1" dirty="0" smtClean="0">
                        <a:latin typeface="Cambria Math" charset="0"/>
                        <a:ea typeface="Cambria Math" charset="0"/>
                        <a:cs typeface="Cambria Math" charset="0"/>
                      </a:rPr>
                      <m:t>)</m:t>
                    </m:r>
                  </m:oMath>
                </a14:m>
                <a:r>
                  <a:rPr kumimoji="1" lang="zh-CN" altLang="en-US" sz="2000" dirty="0" smtClean="0">
                    <a:latin typeface="Microsoft YaHei Light" charset="0"/>
                    <a:ea typeface="Microsoft YaHei Light" charset="0"/>
                    <a:cs typeface="Microsoft YaHei Light" charset="0"/>
                  </a:rPr>
                  <a:t>，</a:t>
                </a:r>
                <a:r>
                  <a:rPr kumimoji="1" lang="zh-CN" altLang="en-US" sz="2000" dirty="0" smtClean="0">
                    <a:latin typeface="Microsoft YaHei Light" charset="0"/>
                    <a:ea typeface="Microsoft YaHei Light" charset="0"/>
                    <a:cs typeface="Microsoft YaHei Light" charset="0"/>
                  </a:rPr>
                  <a:t>映射的传输代价定义为</a:t>
                </a:r>
              </a:p>
              <a:p>
                <a:pPr marL="0" indent="0">
                  <a:lnSpc>
                    <a:spcPct val="140000"/>
                  </a:lnSpc>
                  <a:spcAft>
                    <a:spcPts val="600"/>
                  </a:spcAft>
                  <a:buNone/>
                </a:pPr>
                <a:endParaRPr kumimoji="1" lang="zh-CN" altLang="en-US" sz="2000" dirty="0"/>
              </a:p>
              <a:p>
                <a:pPr>
                  <a:lnSpc>
                    <a:spcPct val="140000"/>
                  </a:lnSpc>
                  <a:spcAft>
                    <a:spcPts val="600"/>
                  </a:spcAft>
                </a:pPr>
                <a:r>
                  <a:rPr kumimoji="1" lang="zh-CN" altLang="en-US" sz="2000" dirty="0" smtClean="0"/>
                  <a:t>最优传输问题：</a:t>
                </a:r>
                <a:r>
                  <a:rPr kumimoji="1" lang="zh-CN" altLang="en-US" sz="2000" dirty="0" smtClean="0"/>
                  <a:t>寻找</a:t>
                </a:r>
                <a:r>
                  <a:rPr kumimoji="1" lang="zh-CN" altLang="en-US" sz="2000" dirty="0"/>
                  <a:t>保持测度的传输映射</a:t>
                </a:r>
                <a14:m>
                  <m:oMath xmlns:m="http://schemas.openxmlformats.org/officeDocument/2006/math">
                    <m:r>
                      <a:rPr kumimoji="1" lang="en-US" altLang="zh-CN" sz="2000" i="1">
                        <a:latin typeface="Cambria Math" charset="0"/>
                      </a:rPr>
                      <m:t>𝑇</m:t>
                    </m:r>
                  </m:oMath>
                </a14:m>
                <a:r>
                  <a:rPr kumimoji="1" lang="zh-CN" altLang="en-US" sz="2000" dirty="0"/>
                  <a:t>，使得传输代价最小</a:t>
                </a:r>
                <a14:m>
                  <m:oMath xmlns:m="http://schemas.openxmlformats.org/officeDocument/2006/math">
                    <m:sSub>
                      <m:sSubPr>
                        <m:ctrlPr>
                          <a:rPr kumimoji="1" lang="en-US" altLang="zh-CN" sz="2000" i="1">
                            <a:latin typeface="Cambria Math" charset="0"/>
                          </a:rPr>
                        </m:ctrlPr>
                      </m:sSubPr>
                      <m:e>
                        <m:r>
                          <m:rPr>
                            <m:sty m:val="p"/>
                          </m:rPr>
                          <a:rPr kumimoji="1" lang="en-US" altLang="zh-CN" sz="2000" i="1">
                            <a:latin typeface="Cambria Math" charset="0"/>
                          </a:rPr>
                          <m:t>min</m:t>
                        </m:r>
                      </m:e>
                      <m:sub>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𝑇</m:t>
                            </m:r>
                          </m:e>
                          <m:sub>
                            <m:r>
                              <a:rPr kumimoji="1" lang="zh-CN" altLang="en-US" sz="2000" i="1">
                                <a:latin typeface="Cambria Math" charset="0"/>
                                <a:ea typeface="Cambria Math" charset="0"/>
                                <a:cs typeface="Cambria Math" charset="0"/>
                              </a:rPr>
                              <m:t>∗</m:t>
                            </m:r>
                          </m:sub>
                        </m:sSub>
                        <m:r>
                          <a:rPr kumimoji="1" lang="en-US" altLang="zh-CN" sz="2000" i="1">
                            <a:latin typeface="Cambria Math" charset="0"/>
                            <a:ea typeface="Cambria Math" charset="0"/>
                            <a:cs typeface="Cambria Math" charset="0"/>
                          </a:rPr>
                          <m:t>𝜇</m:t>
                        </m:r>
                        <m:r>
                          <m:rPr>
                            <m:nor/>
                          </m:rPr>
                          <a:rPr kumimoji="1" lang="en-US" altLang="zh-CN" sz="2000" dirty="0">
                            <a:ea typeface="Cambria Math" charset="0"/>
                            <a:cs typeface="Cambria Math" charset="0"/>
                          </a:rPr>
                          <m:t>=</m:t>
                        </m:r>
                        <m:r>
                          <a:rPr kumimoji="1" lang="en-US" altLang="zh-CN" sz="2000" i="1">
                            <a:latin typeface="Cambria Math" charset="0"/>
                            <a:ea typeface="Cambria Math" charset="0"/>
                            <a:cs typeface="Cambria Math" charset="0"/>
                          </a:rPr>
                          <m:t>𝜈</m:t>
                        </m:r>
                      </m:sub>
                    </m:sSub>
                    <m:r>
                      <a:rPr kumimoji="1" lang="en-US" altLang="zh-CN" sz="2000" b="0" i="1" dirty="0" smtClean="0">
                        <a:latin typeface="Cambria Math" charset="0"/>
                        <a:ea typeface="Cambria Math" charset="0"/>
                        <a:cs typeface="Cambria Math" charset="0"/>
                      </a:rPr>
                      <m:t>𝐶</m:t>
                    </m:r>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𝑇</m:t>
                    </m:r>
                    <m:r>
                      <a:rPr kumimoji="1" lang="en-US" altLang="zh-CN" sz="2000" i="1">
                        <a:latin typeface="Cambria Math" charset="0"/>
                        <a:ea typeface="Cambria Math" charset="0"/>
                        <a:cs typeface="Cambria Math" charset="0"/>
                      </a:rPr>
                      <m:t>)</m:t>
                    </m:r>
                  </m:oMath>
                </a14:m>
                <a:r>
                  <a:rPr kumimoji="1" lang="zh-CN" altLang="en-US" sz="2000" dirty="0"/>
                  <a:t>，这个映射被称为最优传输</a:t>
                </a:r>
                <a:r>
                  <a:rPr kumimoji="1" lang="zh-CN" altLang="en-US" sz="2000" dirty="0" smtClean="0"/>
                  <a:t>映射，</a:t>
                </a:r>
                <a:r>
                  <a:rPr kumimoji="1" lang="zh-CN" altLang="en-US" sz="2000" dirty="0"/>
                  <a:t>最优传输映射的传输代价称为两个概率测度之间的</a:t>
                </a:r>
                <a:r>
                  <a:rPr kumimoji="1" lang="en-US" altLang="zh-CN" sz="2000" dirty="0"/>
                  <a:t>Wasserstein</a:t>
                </a:r>
                <a:r>
                  <a:rPr kumimoji="1" lang="zh-CN" altLang="en-US" sz="2000" dirty="0"/>
                  <a:t>距离</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𝑊</m:t>
                        </m:r>
                      </m:e>
                      <m:sub>
                        <m:r>
                          <a:rPr kumimoji="1" lang="en-US" altLang="zh-CN" sz="2000" i="1">
                            <a:latin typeface="Cambria Math" charset="0"/>
                          </a:rPr>
                          <m:t>𝑐</m:t>
                        </m:r>
                      </m:sub>
                    </m:sSub>
                    <m:r>
                      <a:rPr kumimoji="1" lang="en-US" altLang="zh-CN" sz="2000" i="1">
                        <a:latin typeface="Cambria Math" charset="0"/>
                      </a:rPr>
                      <m:t>(</m:t>
                    </m:r>
                    <m:r>
                      <a:rPr kumimoji="1" lang="en-US" altLang="zh-CN" sz="2000" i="1">
                        <a:latin typeface="Cambria Math" charset="0"/>
                        <a:ea typeface="Cambria Math" charset="0"/>
                        <a:cs typeface="Cambria Math" charset="0"/>
                      </a:rPr>
                      <m:t>𝜇</m:t>
                    </m:r>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𝜈</m:t>
                    </m:r>
                    <m:r>
                      <a:rPr kumimoji="1" lang="en-US" altLang="zh-CN" sz="2000" i="1">
                        <a:latin typeface="Cambria Math" charset="0"/>
                      </a:rPr>
                      <m:t>)</m:t>
                    </m:r>
                  </m:oMath>
                </a14:m>
                <a:endParaRPr kumimoji="1" lang="zh-CN" altLang="en-US" sz="2000" dirty="0" smtClean="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blipFill rotWithShape="0">
                <a:blip r:embed="rId2"/>
                <a:stretch>
                  <a:fillRect l="-1685" t="-2778" r="-1404"/>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kumimoji="1" lang="en-US" altLang="zh-CN" dirty="0"/>
              <a:t>Optimal</a:t>
            </a:r>
            <a:r>
              <a:rPr kumimoji="1" lang="zh-CN" altLang="en-US" dirty="0"/>
              <a:t> </a:t>
            </a:r>
            <a:r>
              <a:rPr kumimoji="1" lang="en-US" altLang="zh-CN" dirty="0"/>
              <a:t>Mass</a:t>
            </a:r>
            <a:r>
              <a:rPr kumimoji="1" lang="zh-CN" altLang="en-US" dirty="0"/>
              <a:t> </a:t>
            </a:r>
            <a:r>
              <a:rPr kumimoji="1" lang="en-US" altLang="zh-CN" dirty="0"/>
              <a:t>Transportation</a:t>
            </a:r>
            <a:endParaRPr kumimoji="1" lang="zh-CN" altLang="en-US" dirty="0"/>
          </a:p>
        </p:txBody>
      </p:sp>
      <p:pic>
        <p:nvPicPr>
          <p:cNvPr id="6" name="图片 5"/>
          <p:cNvPicPr>
            <a:picLocks noChangeAspect="1"/>
          </p:cNvPicPr>
          <p:nvPr/>
        </p:nvPicPr>
        <p:blipFill>
          <a:blip r:embed="rId3"/>
          <a:stretch>
            <a:fillRect/>
          </a:stretch>
        </p:blipFill>
        <p:spPr>
          <a:xfrm>
            <a:off x="5166619" y="2487860"/>
            <a:ext cx="1905000" cy="647700"/>
          </a:xfrm>
          <a:prstGeom prst="rect">
            <a:avLst/>
          </a:prstGeom>
        </p:spPr>
      </p:pic>
      <p:pic>
        <p:nvPicPr>
          <p:cNvPr id="7" name="图片 6"/>
          <p:cNvPicPr>
            <a:picLocks noChangeAspect="1"/>
          </p:cNvPicPr>
          <p:nvPr/>
        </p:nvPicPr>
        <p:blipFill>
          <a:blip r:embed="rId4"/>
          <a:stretch>
            <a:fillRect/>
          </a:stretch>
        </p:blipFill>
        <p:spPr>
          <a:xfrm>
            <a:off x="4709419" y="4114924"/>
            <a:ext cx="2819400" cy="571500"/>
          </a:xfrm>
          <a:prstGeom prst="rect">
            <a:avLst/>
          </a:prstGeom>
        </p:spPr>
      </p:pic>
    </p:spTree>
    <p:extLst>
      <p:ext uri="{BB962C8B-B14F-4D97-AF65-F5344CB8AC3E}">
        <p14:creationId xmlns:p14="http://schemas.microsoft.com/office/powerpoint/2010/main" val="145991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24</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a:xfrm>
                <a:off x="662906" y="1228000"/>
                <a:ext cx="10847439" cy="5009312"/>
              </a:xfrm>
            </p:spPr>
            <p:txBody>
              <a:bodyPr/>
              <a:lstStyle/>
              <a:p>
                <a:pPr>
                  <a:lnSpc>
                    <a:spcPct val="140000"/>
                  </a:lnSpc>
                  <a:spcAft>
                    <a:spcPts val="600"/>
                  </a:spcAft>
                </a:pPr>
                <a:r>
                  <a:rPr lang="sk-SK" altLang="zh-CN" sz="2000" dirty="0" smtClean="0"/>
                  <a:t>Kantorovich</a:t>
                </a:r>
                <a:r>
                  <a:rPr lang="zh-CN" altLang="sk-SK" sz="2000" dirty="0"/>
                  <a:t>将</a:t>
                </a:r>
                <a:r>
                  <a:rPr kumimoji="1" lang="zh-CN" altLang="en-US" sz="2000" dirty="0" smtClean="0"/>
                  <a:t>传输映射减弱为传输规划问题，用联合概率分布</a:t>
                </a:r>
                <a14:m>
                  <m:oMath xmlns:m="http://schemas.openxmlformats.org/officeDocument/2006/math">
                    <m:r>
                      <a:rPr kumimoji="1" lang="zh-CN" altLang="en-US" sz="2000" i="1" smtClean="0">
                        <a:latin typeface="Cambria Math" charset="0"/>
                        <a:ea typeface="Cambria Math" charset="0"/>
                        <a:cs typeface="Cambria Math" charset="0"/>
                      </a:rPr>
                      <m:t>𝜌</m:t>
                    </m:r>
                  </m:oMath>
                </a14:m>
                <a:r>
                  <a:rPr kumimoji="1" lang="zh-CN" altLang="en-US" sz="2000" dirty="0" smtClean="0"/>
                  <a:t>表示传输规划，其边缘分布概率分别等于</a:t>
                </a:r>
                <a14:m>
                  <m:oMath xmlns:m="http://schemas.openxmlformats.org/officeDocument/2006/math">
                    <m:r>
                      <a:rPr kumimoji="1" lang="en-US" altLang="zh-CN" sz="2000" i="1">
                        <a:latin typeface="Cambria Math" charset="0"/>
                        <a:ea typeface="Cambria Math" charset="0"/>
                        <a:cs typeface="Cambria Math" charset="0"/>
                      </a:rPr>
                      <m:t>𝜇</m:t>
                    </m:r>
                    <m:r>
                      <a:rPr kumimoji="1" lang="zh-CN" altLang="en-US" sz="2000" i="1" smtClean="0">
                        <a:latin typeface="Cambria Math" charset="0"/>
                        <a:ea typeface="Cambria Math" charset="0"/>
                        <a:cs typeface="Cambria Math" charset="0"/>
                      </a:rPr>
                      <m:t>和</m:t>
                    </m:r>
                    <m:r>
                      <a:rPr kumimoji="1" lang="en-US" altLang="zh-CN" sz="2000" i="1">
                        <a:latin typeface="Cambria Math" charset="0"/>
                        <a:ea typeface="Cambria Math" charset="0"/>
                        <a:cs typeface="Cambria Math" charset="0"/>
                      </a:rPr>
                      <m:t>𝜈</m:t>
                    </m:r>
                  </m:oMath>
                </a14:m>
                <a:r>
                  <a:rPr kumimoji="1" lang="zh-CN" altLang="en-US" sz="2000" dirty="0" smtClean="0"/>
                  <a:t>，记为</a:t>
                </a:r>
                <a14:m>
                  <m:oMath xmlns:m="http://schemas.openxmlformats.org/officeDocument/2006/math">
                    <m:sSub>
                      <m:sSubPr>
                        <m:ctrlPr>
                          <a:rPr kumimoji="1" lang="en-US" altLang="zh-CN" sz="2000" i="1" smtClean="0">
                            <a:latin typeface="Cambria Math" charset="0"/>
                          </a:rPr>
                        </m:ctrlPr>
                      </m:sSubPr>
                      <m:e>
                        <m:r>
                          <a:rPr kumimoji="1" lang="zh-CN" altLang="en-US" sz="2000" i="1">
                            <a:latin typeface="Cambria Math" charset="0"/>
                            <a:ea typeface="Cambria Math" charset="0"/>
                            <a:cs typeface="Cambria Math" charset="0"/>
                          </a:rPr>
                          <m:t>𝜌</m:t>
                        </m:r>
                      </m:e>
                      <m:sub>
                        <m:r>
                          <a:rPr kumimoji="1" lang="en-US" altLang="zh-CN" sz="2000" b="0" i="1" smtClean="0">
                            <a:latin typeface="Cambria Math" charset="0"/>
                          </a:rPr>
                          <m:t>𝑥</m:t>
                        </m:r>
                        <m:r>
                          <a:rPr kumimoji="1" lang="en-US" altLang="zh-CN" sz="2000" i="1" smtClean="0">
                            <a:latin typeface="Cambria Math" charset="0"/>
                          </a:rPr>
                          <m:t>*</m:t>
                        </m:r>
                      </m:sub>
                    </m:sSub>
                    <m:r>
                      <a:rPr kumimoji="1" lang="en-US" altLang="zh-CN" sz="2000" b="0" i="1" smtClean="0">
                        <a:latin typeface="Cambria Math" charset="0"/>
                      </a:rPr>
                      <m:t>=</m:t>
                    </m:r>
                    <m:r>
                      <a:rPr kumimoji="1" lang="en-US" altLang="zh-CN" sz="2000" i="1">
                        <a:latin typeface="Cambria Math" charset="0"/>
                        <a:ea typeface="Cambria Math" charset="0"/>
                        <a:cs typeface="Cambria Math" charset="0"/>
                      </a:rPr>
                      <m:t>𝜇</m:t>
                    </m:r>
                  </m:oMath>
                </a14:m>
                <a:r>
                  <a:rPr kumimoji="1" lang="zh-CN" altLang="en-US" sz="2000" dirty="0" smtClean="0"/>
                  <a:t>，</a:t>
                </a:r>
                <a14:m>
                  <m:oMath xmlns:m="http://schemas.openxmlformats.org/officeDocument/2006/math">
                    <m:sSub>
                      <m:sSubPr>
                        <m:ctrlPr>
                          <a:rPr kumimoji="1" lang="en-US" altLang="zh-CN" sz="2000" i="1">
                            <a:latin typeface="Cambria Math" charset="0"/>
                          </a:rPr>
                        </m:ctrlPr>
                      </m:sSubPr>
                      <m:e>
                        <m:r>
                          <a:rPr kumimoji="1" lang="zh-CN" altLang="en-US" sz="2000" i="1">
                            <a:latin typeface="Cambria Math" charset="0"/>
                            <a:ea typeface="Cambria Math" charset="0"/>
                            <a:cs typeface="Cambria Math" charset="0"/>
                          </a:rPr>
                          <m:t>𝜌</m:t>
                        </m:r>
                      </m:e>
                      <m:sub>
                        <m:r>
                          <a:rPr kumimoji="1" lang="en-US" altLang="zh-CN" sz="2000" b="0" i="1" smtClean="0">
                            <a:latin typeface="Cambria Math" charset="0"/>
                            <a:ea typeface="Cambria Math" charset="0"/>
                            <a:cs typeface="Cambria Math" charset="0"/>
                          </a:rPr>
                          <m:t>𝑦</m:t>
                        </m:r>
                        <m:r>
                          <a:rPr kumimoji="1" lang="en-US" altLang="zh-CN" sz="2000" i="1">
                            <a:latin typeface="Cambria Math" charset="0"/>
                          </a:rPr>
                          <m:t>∗</m:t>
                        </m:r>
                      </m:sub>
                    </m:sSub>
                    <m:r>
                      <a:rPr kumimoji="1" lang="en-US" altLang="zh-CN" sz="2000" i="1">
                        <a:latin typeface="Cambria Math" charset="0"/>
                      </a:rPr>
                      <m:t>=</m:t>
                    </m:r>
                    <m:r>
                      <a:rPr kumimoji="1" lang="en-US" altLang="zh-CN" sz="2000" i="1">
                        <a:latin typeface="Cambria Math" charset="0"/>
                        <a:ea typeface="Cambria Math" charset="0"/>
                        <a:cs typeface="Cambria Math" charset="0"/>
                      </a:rPr>
                      <m:t>𝜈</m:t>
                    </m:r>
                  </m:oMath>
                </a14:m>
                <a:r>
                  <a:rPr kumimoji="1" lang="zh-CN" altLang="en-US" sz="2000" dirty="0" smtClean="0"/>
                  <a:t>，</a:t>
                </a:r>
                <a:r>
                  <a:rPr kumimoji="1" lang="en-US" altLang="zh-CN" sz="2000" dirty="0" err="1" smtClean="0"/>
                  <a:t>Wassertein</a:t>
                </a:r>
                <a:r>
                  <a:rPr kumimoji="1" lang="zh-CN" altLang="en-US" sz="2000" dirty="0" smtClean="0"/>
                  <a:t>距离等于</a:t>
                </a:r>
                <a:endParaRPr kumimoji="1" lang="zh-CN" altLang="en-US" sz="2000" dirty="0"/>
              </a:p>
              <a:p>
                <a:pPr marL="0" indent="0">
                  <a:lnSpc>
                    <a:spcPct val="140000"/>
                  </a:lnSpc>
                  <a:spcAft>
                    <a:spcPts val="600"/>
                  </a:spcAft>
                  <a:buNone/>
                </a:pPr>
                <a:endParaRPr kumimoji="1" lang="zh-CN" altLang="en-US" sz="2000" dirty="0" smtClean="0"/>
              </a:p>
              <a:p>
                <a:pPr>
                  <a:lnSpc>
                    <a:spcPct val="140000"/>
                  </a:lnSpc>
                  <a:spcAft>
                    <a:spcPts val="600"/>
                  </a:spcAft>
                </a:pPr>
                <a:r>
                  <a:rPr kumimoji="1" lang="en-US" altLang="zh-CN" sz="2000" dirty="0" err="1" smtClean="0"/>
                  <a:t>Wassertein</a:t>
                </a:r>
                <a:r>
                  <a:rPr kumimoji="1" lang="zh-CN" altLang="en-US" sz="2000" dirty="0" smtClean="0"/>
                  <a:t>距离</a:t>
                </a:r>
                <a:r>
                  <a:rPr kumimoji="1" lang="zh-CN" altLang="en-US" sz="2000" dirty="0" smtClean="0"/>
                  <a:t>等价于其对偶形式</a:t>
                </a:r>
              </a:p>
              <a:p>
                <a:pPr marL="0" indent="0">
                  <a:lnSpc>
                    <a:spcPct val="140000"/>
                  </a:lnSpc>
                  <a:spcAft>
                    <a:spcPts val="600"/>
                  </a:spcAft>
                  <a:buNone/>
                </a:pPr>
                <a:endParaRPr kumimoji="1" lang="zh-CN" altLang="en-US" sz="2000" dirty="0" smtClean="0"/>
              </a:p>
              <a:p>
                <a:pPr marL="0" indent="0">
                  <a:lnSpc>
                    <a:spcPct val="140000"/>
                  </a:lnSpc>
                  <a:spcAft>
                    <a:spcPts val="600"/>
                  </a:spcAft>
                  <a:buNone/>
                </a:pPr>
                <a:r>
                  <a:rPr kumimoji="1" lang="zh-CN" altLang="en-US" sz="2000" dirty="0" smtClean="0"/>
                  <a:t>   </a:t>
                </a:r>
                <a14:m>
                  <m:oMath xmlns:m="http://schemas.openxmlformats.org/officeDocument/2006/math">
                    <m:sSup>
                      <m:sSupPr>
                        <m:ctrlPr>
                          <a:rPr kumimoji="1" lang="en-US" altLang="zh-CN" sz="2000" i="1" smtClean="0">
                            <a:latin typeface="KaiTi" charset="0"/>
                            <a:ea typeface="KaiTi" charset="0"/>
                            <a:cs typeface="KaiTi" charset="0"/>
                          </a:rPr>
                        </m:ctrlPr>
                      </m:sSupPr>
                      <m:e>
                        <m:r>
                          <a:rPr kumimoji="1" lang="en-US" altLang="zh-CN" sz="2000" i="1" smtClean="0">
                            <a:latin typeface="KaiTi" charset="0"/>
                            <a:ea typeface="KaiTi" charset="0"/>
                            <a:cs typeface="KaiTi" charset="0"/>
                          </a:rPr>
                          <m:t>𝜑</m:t>
                        </m:r>
                      </m:e>
                      <m:sup>
                        <m:r>
                          <a:rPr kumimoji="1" lang="en-US" altLang="zh-CN" sz="2000" b="0" i="1" smtClean="0">
                            <a:latin typeface="KaiTi" charset="0"/>
                            <a:ea typeface="KaiTi" charset="0"/>
                            <a:cs typeface="KaiTi" charset="0"/>
                          </a:rPr>
                          <m:t>𝑐</m:t>
                        </m:r>
                      </m:sup>
                    </m:sSup>
                    <m:r>
                      <a:rPr kumimoji="1" lang="en-US" altLang="zh-CN" sz="2000" b="0" i="1" smtClean="0">
                        <a:latin typeface="KaiTi" charset="0"/>
                        <a:ea typeface="KaiTi" charset="0"/>
                        <a:cs typeface="KaiTi" charset="0"/>
                      </a:rPr>
                      <m:t>(</m:t>
                    </m:r>
                    <m:r>
                      <a:rPr kumimoji="1" lang="en-US" altLang="zh-CN" sz="2000" b="0" i="1" smtClean="0">
                        <a:latin typeface="KaiTi" charset="0"/>
                        <a:ea typeface="KaiTi" charset="0"/>
                        <a:cs typeface="KaiTi" charset="0"/>
                      </a:rPr>
                      <m:t>𝑦</m:t>
                    </m:r>
                    <m:r>
                      <a:rPr kumimoji="1" lang="en-US" altLang="zh-CN" sz="2000" b="0" i="1" smtClean="0">
                        <a:latin typeface="KaiTi" charset="0"/>
                        <a:ea typeface="KaiTi" charset="0"/>
                        <a:cs typeface="KaiTi" charset="0"/>
                      </a:rPr>
                      <m:t>)</m:t>
                    </m:r>
                  </m:oMath>
                </a14:m>
                <a:r>
                  <a:rPr kumimoji="1" lang="zh-CN" altLang="en-US" sz="2000" dirty="0" smtClean="0">
                    <a:latin typeface="KaiTi" charset="0"/>
                    <a:ea typeface="KaiTi" charset="0"/>
                    <a:cs typeface="KaiTi" charset="0"/>
                  </a:rPr>
                  <a:t>是</a:t>
                </a:r>
                <a14:m>
                  <m:oMath xmlns:m="http://schemas.openxmlformats.org/officeDocument/2006/math">
                    <m:r>
                      <a:rPr kumimoji="1" lang="en-US" altLang="zh-CN" sz="2000" i="1">
                        <a:latin typeface="KaiTi" charset="0"/>
                        <a:ea typeface="KaiTi" charset="0"/>
                        <a:cs typeface="KaiTi" charset="0"/>
                      </a:rPr>
                      <m:t>𝜑</m:t>
                    </m:r>
                  </m:oMath>
                </a14:m>
                <a:r>
                  <a:rPr kumimoji="1" lang="zh-CN" altLang="en-US" sz="2000" dirty="0" smtClean="0">
                    <a:latin typeface="KaiTi" charset="0"/>
                    <a:ea typeface="KaiTi" charset="0"/>
                    <a:cs typeface="KaiTi" charset="0"/>
                  </a:rPr>
                  <a:t>的</a:t>
                </a:r>
                <a:r>
                  <a:rPr kumimoji="1" lang="en-US" altLang="zh-CN" sz="2000" dirty="0" smtClean="0">
                    <a:latin typeface="KaiTi" charset="0"/>
                    <a:ea typeface="KaiTi" charset="0"/>
                    <a:cs typeface="KaiTi" charset="0"/>
                  </a:rPr>
                  <a:t>c-</a:t>
                </a:r>
                <a:r>
                  <a:rPr kumimoji="1" lang="zh-CN" altLang="en-US" sz="2000" dirty="0" smtClean="0">
                    <a:latin typeface="KaiTi" charset="0"/>
                    <a:ea typeface="KaiTi" charset="0"/>
                    <a:cs typeface="KaiTi" charset="0"/>
                  </a:rPr>
                  <a:t>变换</a:t>
                </a:r>
              </a:p>
              <a:p>
                <a:pPr>
                  <a:lnSpc>
                    <a:spcPct val="140000"/>
                  </a:lnSpc>
                  <a:spcAft>
                    <a:spcPts val="600"/>
                  </a:spcAft>
                </a:pPr>
                <a:r>
                  <a:rPr kumimoji="1" lang="zh-CN" altLang="en-US" sz="2000" dirty="0" smtClean="0"/>
                  <a:t>如果</a:t>
                </a:r>
                <a14:m>
                  <m:oMath xmlns:m="http://schemas.openxmlformats.org/officeDocument/2006/math">
                    <m:r>
                      <a:rPr kumimoji="1" lang="en-US" altLang="zh-CN" sz="2000" i="1" dirty="0">
                        <a:latin typeface="Cambria Math" charset="0"/>
                        <a:ea typeface="Cambria Math" charset="0"/>
                        <a:cs typeface="Cambria Math" charset="0"/>
                      </a:rPr>
                      <m:t>𝑐</m:t>
                    </m:r>
                    <m:d>
                      <m:dPr>
                        <m:ctrlPr>
                          <a:rPr kumimoji="1" lang="en-US" altLang="zh-CN" sz="2000" i="1" dirty="0">
                            <a:latin typeface="Cambria Math" charset="0"/>
                            <a:ea typeface="Cambria Math" charset="0"/>
                            <a:cs typeface="Cambria Math" charset="0"/>
                          </a:rPr>
                        </m:ctrlPr>
                      </m:dPr>
                      <m:e>
                        <m:r>
                          <a:rPr kumimoji="1" lang="en-US" altLang="zh-CN" sz="2000" i="1" dirty="0">
                            <a:latin typeface="Cambria Math" charset="0"/>
                            <a:ea typeface="Cambria Math" charset="0"/>
                            <a:cs typeface="Cambria Math" charset="0"/>
                          </a:rPr>
                          <m:t>𝑥</m:t>
                        </m:r>
                        <m:r>
                          <a:rPr kumimoji="1" lang="en-US" altLang="zh-CN" sz="2000" i="1" dirty="0">
                            <a:latin typeface="Cambria Math" charset="0"/>
                            <a:ea typeface="Cambria Math" charset="0"/>
                            <a:cs typeface="Cambria Math" charset="0"/>
                          </a:rPr>
                          <m:t>,</m:t>
                        </m:r>
                        <m:r>
                          <a:rPr kumimoji="1" lang="en-US" altLang="zh-CN" sz="2000" i="1" dirty="0">
                            <a:latin typeface="Cambria Math" charset="0"/>
                            <a:ea typeface="Cambria Math" charset="0"/>
                            <a:cs typeface="Cambria Math" charset="0"/>
                          </a:rPr>
                          <m:t>𝑦</m:t>
                        </m:r>
                      </m:e>
                    </m:d>
                    <m:r>
                      <a:rPr kumimoji="1" lang="en-US" altLang="zh-CN" sz="2000" b="0" i="0" dirty="0" smtClean="0">
                        <a:latin typeface="Cambria Math" charset="0"/>
                        <a:ea typeface="Cambria Math" charset="0"/>
                        <a:cs typeface="Cambria Math" charset="0"/>
                      </a:rPr>
                      <m:t>=|</m:t>
                    </m:r>
                    <m:r>
                      <a:rPr kumimoji="1" lang="en-US" altLang="zh-CN" sz="2000" i="1" dirty="0">
                        <a:latin typeface="Cambria Math" charset="0"/>
                        <a:ea typeface="Cambria Math" charset="0"/>
                        <a:cs typeface="Cambria Math" charset="0"/>
                      </a:rPr>
                      <m:t>𝑥</m:t>
                    </m:r>
                    <m:r>
                      <a:rPr kumimoji="1" lang="en-US" altLang="zh-CN" sz="2000" b="0" i="0" dirty="0" smtClean="0">
                        <a:latin typeface="Cambria Math" charset="0"/>
                        <a:ea typeface="Cambria Math" charset="0"/>
                        <a:cs typeface="Cambria Math" charset="0"/>
                      </a:rPr>
                      <m:t>−</m:t>
                    </m:r>
                    <m:r>
                      <a:rPr kumimoji="1" lang="en-US" altLang="zh-CN" sz="2000" i="1" dirty="0">
                        <a:latin typeface="Cambria Math" charset="0"/>
                        <a:ea typeface="Cambria Math" charset="0"/>
                        <a:cs typeface="Cambria Math" charset="0"/>
                      </a:rPr>
                      <m:t>𝑦</m:t>
                    </m:r>
                    <m:r>
                      <a:rPr kumimoji="1" lang="en-US" altLang="zh-CN" sz="2000" b="0" i="0" dirty="0" smtClean="0">
                        <a:latin typeface="Cambria Math" charset="0"/>
                        <a:ea typeface="Cambria Math" charset="0"/>
                        <a:cs typeface="Cambria Math" charset="0"/>
                      </a:rPr>
                      <m:t>|</m:t>
                    </m:r>
                  </m:oMath>
                </a14:m>
                <a:r>
                  <a:rPr kumimoji="1" lang="zh-CN" altLang="en-US" sz="2000" dirty="0" smtClean="0"/>
                  <a:t>，</a:t>
                </a:r>
                <a:r>
                  <a:rPr kumimoji="1" lang="en-US" altLang="zh-CN" sz="2000" dirty="0">
                    <a:ea typeface="Cambria Math" charset="0"/>
                    <a:cs typeface="Cambria Math" charset="0"/>
                  </a:rPr>
                  <a:t> </a:t>
                </a:r>
                <a14:m>
                  <m:oMath xmlns:m="http://schemas.openxmlformats.org/officeDocument/2006/math">
                    <m:r>
                      <a:rPr kumimoji="1" lang="en-US" altLang="zh-CN" sz="2000" i="1">
                        <a:latin typeface="Cambria Math" charset="0"/>
                        <a:ea typeface="Cambria Math" charset="0"/>
                        <a:cs typeface="Cambria Math" charset="0"/>
                      </a:rPr>
                      <m:t>𝜑</m:t>
                    </m:r>
                  </m:oMath>
                </a14:m>
                <a:r>
                  <a:rPr kumimoji="1" lang="zh-CN" altLang="en-US" sz="2000" dirty="0" smtClean="0"/>
                  <a:t>是</a:t>
                </a:r>
                <a:r>
                  <a:rPr lang="de-DE" altLang="zh-CN" sz="2000" dirty="0"/>
                  <a:t>1-Lipsitz</a:t>
                </a:r>
                <a:r>
                  <a:rPr lang="zh-CN" altLang="de-DE" sz="2000" dirty="0" smtClean="0"/>
                  <a:t>函数</a:t>
                </a:r>
                <a:r>
                  <a:rPr lang="zh-CN" altLang="en-US" sz="2000" dirty="0" smtClean="0"/>
                  <a:t>，</a:t>
                </a:r>
                <a:r>
                  <a:rPr lang="zh-CN" altLang="en-US" sz="2000" dirty="0" smtClean="0"/>
                  <a:t>则</a:t>
                </a:r>
                <a14:m>
                  <m:oMath xmlns:m="http://schemas.openxmlformats.org/officeDocument/2006/math">
                    <m:sSup>
                      <m:sSupPr>
                        <m:ctrlPr>
                          <a:rPr kumimoji="1" lang="en-US" altLang="zh-CN" sz="2000" i="1">
                            <a:latin typeface="Cambria Math" charset="0"/>
                          </a:rPr>
                        </m:ctrlPr>
                      </m:sSupPr>
                      <m:e>
                        <m:r>
                          <a:rPr kumimoji="1" lang="en-US" altLang="zh-CN" sz="2000" i="1">
                            <a:latin typeface="Cambria Math" charset="0"/>
                            <a:ea typeface="Cambria Math" charset="0"/>
                            <a:cs typeface="Cambria Math" charset="0"/>
                          </a:rPr>
                          <m:t>𝜑</m:t>
                        </m:r>
                      </m:e>
                      <m:sup>
                        <m:r>
                          <a:rPr kumimoji="1" lang="en-US" altLang="zh-CN" sz="2000" i="1">
                            <a:latin typeface="Cambria Math" charset="0"/>
                          </a:rPr>
                          <m:t>𝑐</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𝜑</m:t>
                    </m:r>
                  </m:oMath>
                </a14:m>
                <a:endParaRPr kumimoji="1" lang="zh-CN" altLang="en-US" sz="2000" dirty="0" smtClean="0"/>
              </a:p>
              <a:p>
                <a:pPr>
                  <a:lnSpc>
                    <a:spcPct val="140000"/>
                  </a:lnSpc>
                  <a:spcAft>
                    <a:spcPts val="600"/>
                  </a:spcAft>
                </a:pPr>
                <a:r>
                  <a:rPr kumimoji="1" lang="zh-CN" altLang="en-US" sz="2000" dirty="0" smtClean="0"/>
                  <a:t>如果</a:t>
                </a:r>
                <a14:m>
                  <m:oMath xmlns:m="http://schemas.openxmlformats.org/officeDocument/2006/math">
                    <m:r>
                      <a:rPr kumimoji="1" lang="en-US" altLang="zh-CN" sz="2000" i="1" dirty="0">
                        <a:latin typeface="Cambria Math" charset="0"/>
                        <a:ea typeface="Cambria Math" charset="0"/>
                        <a:cs typeface="Cambria Math" charset="0"/>
                      </a:rPr>
                      <m:t>𝑐</m:t>
                    </m:r>
                  </m:oMath>
                </a14:m>
                <a:r>
                  <a:rPr kumimoji="1" lang="zh-CN" altLang="en-US" sz="2000" dirty="0" smtClean="0"/>
                  <a:t>采用</a:t>
                </a:r>
                <a:r>
                  <a:rPr kumimoji="1" lang="en-US" altLang="zh-CN" sz="2000" dirty="0" smtClean="0"/>
                  <a:t>L2</a:t>
                </a:r>
                <a:r>
                  <a:rPr kumimoji="1" lang="zh-CN" altLang="en-US" sz="2000" dirty="0" smtClean="0"/>
                  <a:t>距离，</a:t>
                </a:r>
                <a:r>
                  <a:rPr kumimoji="1" lang="en-US" altLang="zh-CN" sz="2000" dirty="0">
                    <a:ea typeface="Cambria Math" charset="0"/>
                    <a:cs typeface="Cambria Math" charset="0"/>
                  </a:rPr>
                  <a:t> </a:t>
                </a:r>
                <a14:m>
                  <m:oMath xmlns:m="http://schemas.openxmlformats.org/officeDocument/2006/math">
                    <m:r>
                      <a:rPr kumimoji="1" lang="en-US" altLang="zh-CN" sz="2000" i="1" dirty="0">
                        <a:latin typeface="Cambria Math" charset="0"/>
                        <a:ea typeface="Cambria Math" charset="0"/>
                        <a:cs typeface="Cambria Math" charset="0"/>
                      </a:rPr>
                      <m:t>𝑐</m:t>
                    </m:r>
                    <m:d>
                      <m:dPr>
                        <m:ctrlPr>
                          <a:rPr kumimoji="1" lang="en-US" altLang="zh-CN" sz="2000" i="1" dirty="0">
                            <a:latin typeface="Cambria Math" charset="0"/>
                            <a:ea typeface="Cambria Math" charset="0"/>
                            <a:cs typeface="Cambria Math" charset="0"/>
                          </a:rPr>
                        </m:ctrlPr>
                      </m:dPr>
                      <m:e>
                        <m:r>
                          <a:rPr kumimoji="1" lang="en-US" altLang="zh-CN" sz="2000" i="1" dirty="0">
                            <a:latin typeface="Cambria Math" charset="0"/>
                            <a:ea typeface="Cambria Math" charset="0"/>
                            <a:cs typeface="Cambria Math" charset="0"/>
                          </a:rPr>
                          <m:t>𝑥</m:t>
                        </m:r>
                        <m:r>
                          <a:rPr kumimoji="1" lang="en-US" altLang="zh-CN" sz="2000" i="1" dirty="0">
                            <a:latin typeface="Cambria Math" charset="0"/>
                            <a:ea typeface="Cambria Math" charset="0"/>
                            <a:cs typeface="Cambria Math" charset="0"/>
                          </a:rPr>
                          <m:t>,</m:t>
                        </m:r>
                        <m:r>
                          <a:rPr kumimoji="1" lang="en-US" altLang="zh-CN" sz="2000" i="1" dirty="0">
                            <a:latin typeface="Cambria Math" charset="0"/>
                            <a:ea typeface="Cambria Math" charset="0"/>
                            <a:cs typeface="Cambria Math" charset="0"/>
                          </a:rPr>
                          <m:t>𝑦</m:t>
                        </m:r>
                      </m:e>
                    </m:d>
                    <m:r>
                      <a:rPr kumimoji="1" lang="en-US" altLang="zh-CN" sz="2000" dirty="0">
                        <a:latin typeface="Cambria Math" charset="0"/>
                        <a:ea typeface="Cambria Math" charset="0"/>
                        <a:cs typeface="Cambria Math" charset="0"/>
                      </a:rPr>
                      <m:t>=</m:t>
                    </m:r>
                    <m:f>
                      <m:fPr>
                        <m:ctrlPr>
                          <a:rPr kumimoji="1" lang="mr-IN" altLang="zh-CN" sz="2000" i="1" dirty="0" smtClean="0">
                            <a:latin typeface="Cambria Math" charset="0"/>
                            <a:ea typeface="Cambria Math" charset="0"/>
                            <a:cs typeface="Cambria Math" charset="0"/>
                          </a:rPr>
                        </m:ctrlPr>
                      </m:fPr>
                      <m:num>
                        <m:r>
                          <a:rPr kumimoji="1" lang="en-US" altLang="zh-CN" sz="2000" b="0" i="1" dirty="0" smtClean="0">
                            <a:latin typeface="Cambria Math" charset="0"/>
                            <a:ea typeface="Cambria Math" charset="0"/>
                            <a:cs typeface="Cambria Math" charset="0"/>
                          </a:rPr>
                          <m:t>1</m:t>
                        </m:r>
                      </m:num>
                      <m:den>
                        <m:r>
                          <a:rPr kumimoji="1" lang="en-US" altLang="zh-CN" sz="2000" b="0" i="1" dirty="0" smtClean="0">
                            <a:latin typeface="Cambria Math" charset="0"/>
                            <a:ea typeface="Cambria Math" charset="0"/>
                            <a:cs typeface="Cambria Math" charset="0"/>
                          </a:rPr>
                          <m:t>2</m:t>
                        </m:r>
                      </m:den>
                    </m:f>
                    <m:sSup>
                      <m:sSupPr>
                        <m:ctrlPr>
                          <a:rPr kumimoji="1" lang="mr-IN" altLang="zh-CN" sz="2000" i="1" dirty="0" smtClean="0">
                            <a:latin typeface="Cambria Math" charset="0"/>
                            <a:ea typeface="Cambria Math" charset="0"/>
                            <a:cs typeface="Cambria Math" charset="0"/>
                          </a:rPr>
                        </m:ctrlPr>
                      </m:sSupPr>
                      <m:e>
                        <m:r>
                          <a:rPr kumimoji="1" lang="en-US" altLang="zh-CN" sz="2000" b="0" i="1" dirty="0" smtClean="0">
                            <a:latin typeface="Cambria Math" charset="0"/>
                            <a:ea typeface="Cambria Math" charset="0"/>
                            <a:cs typeface="Cambria Math" charset="0"/>
                          </a:rPr>
                          <m:t>|</m:t>
                        </m:r>
                        <m:r>
                          <a:rPr kumimoji="1" lang="en-US" altLang="zh-CN" sz="2000" b="0" i="1" dirty="0" smtClean="0">
                            <a:latin typeface="Cambria Math" charset="0"/>
                            <a:ea typeface="Cambria Math" charset="0"/>
                            <a:cs typeface="Cambria Math" charset="0"/>
                          </a:rPr>
                          <m:t>𝑥</m:t>
                        </m:r>
                        <m:r>
                          <a:rPr kumimoji="1" lang="en-US" altLang="zh-CN" sz="2000" b="0" i="1" dirty="0" smtClean="0">
                            <a:latin typeface="Cambria Math" charset="0"/>
                            <a:ea typeface="Cambria Math" charset="0"/>
                            <a:cs typeface="Cambria Math" charset="0"/>
                          </a:rPr>
                          <m:t>−</m:t>
                        </m:r>
                        <m:r>
                          <a:rPr kumimoji="1" lang="en-US" altLang="zh-CN" sz="2000" b="0" i="1" dirty="0" smtClean="0">
                            <a:latin typeface="Cambria Math" charset="0"/>
                            <a:ea typeface="Cambria Math" charset="0"/>
                            <a:cs typeface="Cambria Math" charset="0"/>
                          </a:rPr>
                          <m:t>𝑦</m:t>
                        </m:r>
                        <m:r>
                          <a:rPr kumimoji="1" lang="en-US" altLang="zh-CN" sz="2000" b="0" i="1" dirty="0" smtClean="0">
                            <a:latin typeface="Cambria Math" charset="0"/>
                            <a:ea typeface="Cambria Math" charset="0"/>
                            <a:cs typeface="Cambria Math" charset="0"/>
                          </a:rPr>
                          <m:t>|</m:t>
                        </m:r>
                      </m:e>
                      <m:sup>
                        <m:r>
                          <a:rPr kumimoji="1" lang="en-US" altLang="zh-CN" sz="2000" b="0" i="1" dirty="0" smtClean="0">
                            <a:latin typeface="Cambria Math" charset="0"/>
                            <a:ea typeface="Cambria Math" charset="0"/>
                            <a:cs typeface="Cambria Math" charset="0"/>
                          </a:rPr>
                          <m:t>2</m:t>
                        </m:r>
                      </m:sup>
                    </m:sSup>
                  </m:oMath>
                </a14:m>
                <a:r>
                  <a:rPr kumimoji="1" lang="zh-CN" altLang="en-US" sz="2000" dirty="0" smtClean="0"/>
                  <a:t>，</a:t>
                </a:r>
                <a:r>
                  <a:rPr kumimoji="1" lang="zh-CN" altLang="en-US" sz="2000" dirty="0" smtClean="0"/>
                  <a:t>则存在一个凸函数</a:t>
                </a:r>
                <a14:m>
                  <m:oMath xmlns:m="http://schemas.openxmlformats.org/officeDocument/2006/math">
                    <m:r>
                      <a:rPr kumimoji="1" lang="en-US" altLang="zh-CN" sz="2000" b="0" i="1" smtClean="0">
                        <a:latin typeface="Cambria Math" charset="0"/>
                      </a:rPr>
                      <m:t>𝑢</m:t>
                    </m:r>
                    <m:r>
                      <a:rPr kumimoji="1" lang="en-US" altLang="zh-CN" sz="2000" b="0" i="1" smtClean="0">
                        <a:latin typeface="Cambria Math" charset="0"/>
                      </a:rPr>
                      <m:t>:</m:t>
                    </m:r>
                    <m:r>
                      <a:rPr kumimoji="1" lang="en-US" altLang="zh-CN" sz="2000" b="0" i="1" smtClean="0">
                        <a:latin typeface="Cambria Math" charset="0"/>
                      </a:rPr>
                      <m:t>𝑋</m:t>
                    </m:r>
                    <m:r>
                      <a:rPr kumimoji="1" lang="is-IS" altLang="zh-CN" sz="2000" b="0" i="1" smtClean="0">
                        <a:latin typeface="Cambria Math" charset="0"/>
                        <a:ea typeface="Cambria Math" charset="0"/>
                        <a:cs typeface="Cambria Math" charset="0"/>
                      </a:rPr>
                      <m:t>→</m:t>
                    </m:r>
                    <m:r>
                      <a:rPr kumimoji="1" lang="is-IS" altLang="zh-CN" sz="2000" b="0" i="1" smtClean="0">
                        <a:latin typeface="Cambria Math" charset="0"/>
                        <a:ea typeface="Cambria Math" charset="0"/>
                        <a:cs typeface="Cambria Math" charset="0"/>
                      </a:rPr>
                      <m:t>ℝ</m:t>
                    </m:r>
                  </m:oMath>
                </a14:m>
                <a:r>
                  <a:rPr kumimoji="1" lang="zh-CN" altLang="en-US" sz="2000" dirty="0" smtClean="0"/>
                  <a:t>，</a:t>
                </a:r>
                <a:r>
                  <a:rPr kumimoji="1" lang="zh-CN" altLang="en-US" sz="2000" dirty="0" smtClean="0"/>
                  <a:t>其梯度映射给出了给出了最优传输映射，满足</a:t>
                </a:r>
                <a14:m>
                  <m:oMath xmlns:m="http://schemas.openxmlformats.org/officeDocument/2006/math">
                    <m:r>
                      <a:rPr kumimoji="1" lang="en-US" altLang="zh-CN" sz="2000" b="0" i="1" smtClean="0">
                        <a:latin typeface="Cambria Math" charset="0"/>
                      </a:rPr>
                      <m:t>𝑢</m:t>
                    </m:r>
                    <m:d>
                      <m:dPr>
                        <m:ctrlPr>
                          <a:rPr kumimoji="1" lang="en-US" altLang="zh-CN" sz="2000" b="0" i="1" smtClean="0">
                            <a:latin typeface="Cambria Math" charset="0"/>
                          </a:rPr>
                        </m:ctrlPr>
                      </m:dPr>
                      <m:e>
                        <m:r>
                          <a:rPr kumimoji="1" lang="en-US" altLang="zh-CN" sz="2000" b="0" i="1" smtClean="0">
                            <a:latin typeface="Cambria Math" charset="0"/>
                          </a:rPr>
                          <m:t>𝑥</m:t>
                        </m:r>
                      </m:e>
                    </m:d>
                    <m:r>
                      <a:rPr kumimoji="1" lang="en-US" altLang="zh-CN" sz="2000" b="0" i="1" smtClean="0">
                        <a:latin typeface="Cambria Math" charset="0"/>
                      </a:rPr>
                      <m:t>=</m:t>
                    </m:r>
                    <m:f>
                      <m:fPr>
                        <m:ctrlPr>
                          <a:rPr kumimoji="1" lang="mr-IN" altLang="zh-CN" sz="2000" i="1" dirty="0">
                            <a:latin typeface="Cambria Math" charset="0"/>
                            <a:ea typeface="Cambria Math" charset="0"/>
                            <a:cs typeface="Cambria Math" charset="0"/>
                          </a:rPr>
                        </m:ctrlPr>
                      </m:fPr>
                      <m:num>
                        <m:r>
                          <a:rPr kumimoji="1" lang="en-US" altLang="zh-CN" sz="2000" i="1" dirty="0">
                            <a:latin typeface="Cambria Math" charset="0"/>
                            <a:ea typeface="Cambria Math" charset="0"/>
                            <a:cs typeface="Cambria Math" charset="0"/>
                          </a:rPr>
                          <m:t>1</m:t>
                        </m:r>
                      </m:num>
                      <m:den>
                        <m:r>
                          <a:rPr kumimoji="1" lang="en-US" altLang="zh-CN" sz="2000" i="1" dirty="0">
                            <a:latin typeface="Cambria Math" charset="0"/>
                            <a:ea typeface="Cambria Math" charset="0"/>
                            <a:cs typeface="Cambria Math" charset="0"/>
                          </a:rPr>
                          <m:t>2</m:t>
                        </m:r>
                      </m:den>
                    </m:f>
                    <m:sSup>
                      <m:sSupPr>
                        <m:ctrlPr>
                          <a:rPr kumimoji="1" lang="mr-IN" altLang="zh-CN" sz="2000" i="1" dirty="0">
                            <a:latin typeface="Cambria Math" charset="0"/>
                            <a:ea typeface="Cambria Math" charset="0"/>
                            <a:cs typeface="Cambria Math" charset="0"/>
                          </a:rPr>
                        </m:ctrlPr>
                      </m:sSupPr>
                      <m:e>
                        <m:r>
                          <a:rPr kumimoji="1" lang="en-US" altLang="zh-CN" sz="2000" i="1" dirty="0">
                            <a:latin typeface="Cambria Math" charset="0"/>
                            <a:ea typeface="Cambria Math" charset="0"/>
                            <a:cs typeface="Cambria Math" charset="0"/>
                          </a:rPr>
                          <m:t>|</m:t>
                        </m:r>
                        <m:r>
                          <a:rPr kumimoji="1" lang="en-US" altLang="zh-CN" sz="2000" i="1" dirty="0">
                            <a:latin typeface="Cambria Math" charset="0"/>
                            <a:ea typeface="Cambria Math" charset="0"/>
                            <a:cs typeface="Cambria Math" charset="0"/>
                          </a:rPr>
                          <m:t>𝑥</m:t>
                        </m:r>
                        <m:r>
                          <a:rPr kumimoji="1" lang="en-US" altLang="zh-CN" sz="2000" i="1" dirty="0">
                            <a:latin typeface="Cambria Math" charset="0"/>
                            <a:ea typeface="Cambria Math" charset="0"/>
                            <a:cs typeface="Cambria Math" charset="0"/>
                          </a:rPr>
                          <m:t>|</m:t>
                        </m:r>
                      </m:e>
                      <m:sup>
                        <m:r>
                          <a:rPr kumimoji="1" lang="en-US" altLang="zh-CN" sz="2000" i="1" dirty="0">
                            <a:latin typeface="Cambria Math" charset="0"/>
                            <a:ea typeface="Cambria Math" charset="0"/>
                            <a:cs typeface="Cambria Math" charset="0"/>
                          </a:rPr>
                          <m:t>2</m:t>
                        </m:r>
                      </m:sup>
                    </m:sSup>
                    <m:r>
                      <a:rPr kumimoji="1" lang="en-US" altLang="zh-CN" sz="2000" b="0" i="1" dirty="0"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𝜑</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𝑥</m:t>
                    </m:r>
                    <m:r>
                      <a:rPr kumimoji="1" lang="en-US" altLang="zh-CN" sz="2000" b="0" i="1" smtClean="0">
                        <a:latin typeface="Cambria Math" charset="0"/>
                        <a:ea typeface="Cambria Math" charset="0"/>
                        <a:cs typeface="Cambria Math" charset="0"/>
                      </a:rPr>
                      <m:t>)</m:t>
                    </m:r>
                  </m:oMath>
                </a14:m>
                <a:endParaRPr kumimoji="1"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xfrm>
                <a:off x="662906" y="1228000"/>
                <a:ext cx="10847439" cy="5009312"/>
              </a:xfrm>
              <a:blipFill rotWithShape="0">
                <a:blip r:embed="rId2"/>
                <a:stretch>
                  <a:fillRect l="-1461" r="-1293" b="-2068"/>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kumimoji="1" lang="en-US" altLang="zh-CN" dirty="0"/>
              <a:t>Optimal</a:t>
            </a:r>
            <a:r>
              <a:rPr kumimoji="1" lang="zh-CN" altLang="en-US" dirty="0"/>
              <a:t> </a:t>
            </a:r>
            <a:r>
              <a:rPr kumimoji="1" lang="en-US" altLang="zh-CN" dirty="0"/>
              <a:t>Mass</a:t>
            </a:r>
            <a:r>
              <a:rPr kumimoji="1" lang="zh-CN" altLang="en-US" dirty="0"/>
              <a:t> </a:t>
            </a:r>
            <a:r>
              <a:rPr kumimoji="1" lang="en-US" altLang="zh-CN" dirty="0"/>
              <a:t>Transportation</a:t>
            </a:r>
            <a:endParaRPr kumimoji="1" lang="zh-CN" altLang="en-US" dirty="0"/>
          </a:p>
        </p:txBody>
      </p:sp>
      <p:pic>
        <p:nvPicPr>
          <p:cNvPr id="5" name="图片 4"/>
          <p:cNvPicPr>
            <a:picLocks noChangeAspect="1"/>
          </p:cNvPicPr>
          <p:nvPr/>
        </p:nvPicPr>
        <p:blipFill>
          <a:blip r:embed="rId3"/>
          <a:stretch>
            <a:fillRect/>
          </a:stretch>
        </p:blipFill>
        <p:spPr>
          <a:xfrm>
            <a:off x="4497214" y="2094233"/>
            <a:ext cx="4572000" cy="698500"/>
          </a:xfrm>
          <a:prstGeom prst="rect">
            <a:avLst/>
          </a:prstGeom>
        </p:spPr>
      </p:pic>
      <p:pic>
        <p:nvPicPr>
          <p:cNvPr id="8" name="图片 7"/>
          <p:cNvPicPr>
            <a:picLocks noChangeAspect="1"/>
          </p:cNvPicPr>
          <p:nvPr/>
        </p:nvPicPr>
        <p:blipFill>
          <a:blip r:embed="rId4"/>
          <a:stretch>
            <a:fillRect/>
          </a:stretch>
        </p:blipFill>
        <p:spPr>
          <a:xfrm>
            <a:off x="4497214" y="3205182"/>
            <a:ext cx="3822700" cy="673100"/>
          </a:xfrm>
          <a:prstGeom prst="rect">
            <a:avLst/>
          </a:prstGeom>
        </p:spPr>
      </p:pic>
      <p:pic>
        <p:nvPicPr>
          <p:cNvPr id="9" name="图片 8"/>
          <p:cNvPicPr>
            <a:picLocks noChangeAspect="1"/>
          </p:cNvPicPr>
          <p:nvPr/>
        </p:nvPicPr>
        <p:blipFill>
          <a:blip r:embed="rId5"/>
          <a:stretch>
            <a:fillRect/>
          </a:stretch>
        </p:blipFill>
        <p:spPr>
          <a:xfrm>
            <a:off x="3068464" y="3964386"/>
            <a:ext cx="2857500" cy="508000"/>
          </a:xfrm>
          <a:prstGeom prst="rect">
            <a:avLst/>
          </a:prstGeom>
        </p:spPr>
      </p:pic>
    </p:spTree>
    <p:extLst>
      <p:ext uri="{BB962C8B-B14F-4D97-AF65-F5344CB8AC3E}">
        <p14:creationId xmlns:p14="http://schemas.microsoft.com/office/powerpoint/2010/main" val="1922966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25</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p:txBody>
              <a:bodyPr/>
              <a:lstStyle/>
              <a:p>
                <a:pPr>
                  <a:lnSpc>
                    <a:spcPct val="140000"/>
                  </a:lnSpc>
                  <a:spcAft>
                    <a:spcPts val="600"/>
                  </a:spcAft>
                </a:pPr>
                <a:r>
                  <a:rPr kumimoji="1" lang="zh-CN" altLang="en-US" sz="2000" dirty="0" smtClean="0"/>
                  <a:t>利用自动编码器实现编码器</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r>
                      <a:rPr kumimoji="1" lang="is-IS" altLang="zh-CN" sz="2000" i="1">
                        <a:latin typeface="Cambria Math" charset="0"/>
                        <a:ea typeface="Cambria Math" charset="0"/>
                        <a:cs typeface="Cambria Math" charset="0"/>
                      </a:rPr>
                      <m:t>→</m:t>
                    </m:r>
                    <m:r>
                      <a:rPr kumimoji="1" lang="is-IS" altLang="zh-CN" sz="2000" i="1">
                        <a:latin typeface="Cambria Math" charset="0"/>
                        <a:ea typeface="Cambria Math" charset="0"/>
                        <a:cs typeface="Cambria Math" charset="0"/>
                      </a:rPr>
                      <m:t>ℱ</m:t>
                    </m:r>
                  </m:oMath>
                </a14:m>
                <a:r>
                  <a:rPr kumimoji="1" lang="zh-CN" altLang="en-US" sz="2000" dirty="0" smtClean="0"/>
                  <a:t>和</a:t>
                </a:r>
                <a:r>
                  <a:rPr kumimoji="1" lang="zh-CN" altLang="en-US" sz="2000" dirty="0" smtClean="0"/>
                  <a:t>解码</a:t>
                </a:r>
                <a:r>
                  <a:rPr kumimoji="1" lang="zh-CN" altLang="en-US" sz="2000" dirty="0"/>
                  <a:t>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𝜓</m:t>
                        </m:r>
                      </m:e>
                      <m:sub>
                        <m:r>
                          <a:rPr kumimoji="1" lang="en-US" altLang="zh-CN" sz="2000" i="1">
                            <a:latin typeface="Cambria Math" charset="0"/>
                            <a:ea typeface="Cambria Math" charset="0"/>
                            <a:cs typeface="Cambria Math" charset="0"/>
                          </a:rPr>
                          <m:t>𝜃</m:t>
                        </m:r>
                      </m:sub>
                    </m:sSub>
                    <m:r>
                      <a:rPr kumimoji="1" lang="en-US" altLang="zh-CN" sz="2000" i="1">
                        <a:latin typeface="Cambria Math" charset="0"/>
                      </a:rPr>
                      <m:t>:</m:t>
                    </m:r>
                    <m:r>
                      <a:rPr kumimoji="1" lang="is-IS" altLang="zh-CN" sz="2000" i="1">
                        <a:latin typeface="Cambria Math" charset="0"/>
                        <a:ea typeface="Cambria Math" charset="0"/>
                        <a:cs typeface="Cambria Math" charset="0"/>
                      </a:rPr>
                      <m:t>ℱ</m:t>
                    </m:r>
                    <m:r>
                      <a:rPr kumimoji="1" lang="is-IS" altLang="zh-CN" sz="2000" i="1">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oMath>
                </a14:m>
                <a:endParaRPr kumimoji="1" lang="zh-CN" altLang="en-US" sz="2000" dirty="0" smtClean="0"/>
              </a:p>
              <a:p>
                <a:pPr>
                  <a:lnSpc>
                    <a:spcPct val="140000"/>
                  </a:lnSpc>
                  <a:spcAft>
                    <a:spcPts val="600"/>
                  </a:spcAft>
                </a:pPr>
                <a:r>
                  <a:rPr kumimoji="1" lang="zh-CN" altLang="en-US" sz="2000" dirty="0" smtClean="0"/>
                  <a:t>利用最优传输理论（</a:t>
                </a:r>
                <a:r>
                  <a:rPr kumimoji="1" lang="en-US" altLang="zh-CN" sz="2000" dirty="0" smtClean="0"/>
                  <a:t>OMT</a:t>
                </a:r>
                <a:r>
                  <a:rPr kumimoji="1" lang="zh-CN" altLang="en-US" sz="2000" dirty="0" smtClean="0"/>
                  <a:t>）实现传输</a:t>
                </a:r>
                <a14:m>
                  <m:oMath xmlns:m="http://schemas.openxmlformats.org/officeDocument/2006/math">
                    <m:r>
                      <a:rPr kumimoji="1" lang="en-US" altLang="zh-CN" sz="2000" i="1">
                        <a:latin typeface="Cambria Math" charset="0"/>
                      </a:rPr>
                      <m:t>𝑇</m:t>
                    </m:r>
                    <m:r>
                      <a:rPr kumimoji="1" lang="en-US" altLang="zh-CN" sz="2000" b="0" i="1" smtClean="0">
                        <a:latin typeface="Cambria Math" charset="0"/>
                      </a:rPr>
                      <m:t>:</m:t>
                    </m:r>
                    <m:r>
                      <a:rPr kumimoji="1" lang="is-IS" altLang="zh-CN" sz="2000" i="1">
                        <a:latin typeface="Cambria Math" charset="0"/>
                        <a:ea typeface="Cambria Math" charset="0"/>
                        <a:cs typeface="Cambria Math" charset="0"/>
                      </a:rPr>
                      <m:t>ℱ</m:t>
                    </m:r>
                    <m:r>
                      <a:rPr kumimoji="1" lang="is-IS" altLang="zh-CN" sz="2000" i="1">
                        <a:latin typeface="Cambria Math" charset="0"/>
                        <a:ea typeface="Cambria Math" charset="0"/>
                        <a:cs typeface="Cambria Math" charset="0"/>
                      </a:rPr>
                      <m:t>→</m:t>
                    </m:r>
                    <m:r>
                      <a:rPr kumimoji="1" lang="is-IS" altLang="zh-CN" sz="2000" i="1">
                        <a:latin typeface="Cambria Math" charset="0"/>
                        <a:ea typeface="Cambria Math" charset="0"/>
                        <a:cs typeface="Cambria Math" charset="0"/>
                      </a:rPr>
                      <m:t>ℱ</m:t>
                    </m:r>
                  </m:oMath>
                </a14:m>
                <a:r>
                  <a:rPr kumimoji="1" lang="zh-CN" altLang="en-US" sz="2000" dirty="0" smtClean="0"/>
                  <a:t>，</a:t>
                </a:r>
                <a:r>
                  <a:rPr kumimoji="1" lang="zh-CN" altLang="en-US" sz="2000" dirty="0" smtClean="0"/>
                  <a:t>使得</a:t>
                </a:r>
                <a:endParaRPr kumimoji="1" lang="zh-CN" altLang="en-US" sz="2000" dirty="0" smtClean="0"/>
              </a:p>
              <a:p>
                <a:pPr marL="0" indent="0">
                  <a:lnSpc>
                    <a:spcPct val="140000"/>
                  </a:lnSpc>
                  <a:spcAft>
                    <a:spcPts val="600"/>
                  </a:spcAft>
                  <a:buNone/>
                </a:pPr>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𝑇</m:t>
                          </m:r>
                        </m:e>
                        <m:sub>
                          <m:r>
                            <a:rPr kumimoji="1" lang="zh-CN" altLang="en-US" sz="2000" i="1">
                              <a:latin typeface="Cambria Math" charset="0"/>
                            </a:rPr>
                            <m:t>∗</m:t>
                          </m:r>
                        </m:sub>
                      </m:sSub>
                      <m:r>
                        <a:rPr kumimoji="1" lang="zh-CN" altLang="en-US" sz="2000" i="1" dirty="0">
                          <a:latin typeface="Cambria Math" charset="0"/>
                          <a:ea typeface="Cambria Math" charset="0"/>
                          <a:cs typeface="Cambria Math" charset="0"/>
                        </a:rPr>
                        <m:t>𝜍</m:t>
                      </m:r>
                      <m:r>
                        <a:rPr kumimoji="1" lang="en-US" altLang="zh-CN" sz="2000" i="1">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sSub>
                            <m:sSubPr>
                              <m:ctrlPr>
                                <a:rPr kumimoji="1" lang="en-US" altLang="zh-CN" sz="2000" i="1">
                                  <a:latin typeface="Cambria Math" charset="0"/>
                                </a:rPr>
                              </m:ctrlPr>
                            </m:sSubPr>
                            <m:e>
                              <m:r>
                                <a:rPr kumimoji="1" lang="en-US" altLang="zh-CN" sz="2000" i="1">
                                  <a:latin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i="1">
                              <a:latin typeface="Cambria Math" charset="0"/>
                              <a:ea typeface="Cambria Math" charset="0"/>
                              <a:cs typeface="Cambria Math" charset="0"/>
                            </a:rPr>
                            <m:t>)</m:t>
                          </m:r>
                        </m:e>
                        <m:sub>
                          <m:r>
                            <a:rPr kumimoji="1" lang="zh-CN" altLang="en-US" sz="2000" i="1">
                              <a:latin typeface="Cambria Math" charset="0"/>
                              <a:ea typeface="Cambria Math" charset="0"/>
                              <a:cs typeface="Cambria Math" charset="0"/>
                            </a:rPr>
                            <m:t>∗</m:t>
                          </m:r>
                        </m:sub>
                      </m:sSub>
                      <m:r>
                        <a:rPr kumimoji="1" lang="zh-CN" altLang="en-US" sz="2000" i="1">
                          <a:latin typeface="Cambria Math" charset="0"/>
                          <a:ea typeface="Cambria Math" charset="0"/>
                          <a:cs typeface="Cambria Math" charset="0"/>
                        </a:rPr>
                        <m:t>𝜇</m:t>
                      </m:r>
                    </m:oMath>
                  </m:oMathPara>
                </a14:m>
                <a:endParaRPr kumimoji="1" lang="zh-CN" altLang="en-US" sz="2000" dirty="0" smtClean="0"/>
              </a:p>
              <a:p>
                <a:pPr>
                  <a:lnSpc>
                    <a:spcPct val="140000"/>
                  </a:lnSpc>
                  <a:spcAft>
                    <a:spcPts val="600"/>
                  </a:spcAft>
                </a:pPr>
                <a:r>
                  <a:rPr kumimoji="1" lang="zh-CN" altLang="en-US" sz="2000" dirty="0" smtClean="0"/>
                  <a:t>构成一个</a:t>
                </a:r>
                <a:r>
                  <a:rPr kumimoji="1" lang="en-US" altLang="zh-CN" sz="2000" dirty="0" smtClean="0"/>
                  <a:t>OMT-</a:t>
                </a:r>
                <a:r>
                  <a:rPr kumimoji="1" lang="zh-CN" altLang="en-US" sz="2000" dirty="0" smtClean="0"/>
                  <a:t>自动编码器</a:t>
                </a:r>
                <a:endParaRPr kumimoji="1" lang="zh-CN" altLang="en-US" sz="2000" dirty="0"/>
              </a:p>
              <a:p>
                <a:endParaRPr kumimoji="1" lang="zh-CN" altLang="en-US" dirty="0" smtClean="0"/>
              </a:p>
              <a:p>
                <a:endParaRPr kumimoji="1" lang="zh-CN" altLang="en-US"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blipFill rotWithShape="0">
                <a:blip r:embed="rId2"/>
                <a:stretch>
                  <a:fillRect l="-1348"/>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kumimoji="1" lang="en-US" altLang="zh-CN" dirty="0"/>
              <a:t>Optimal</a:t>
            </a:r>
            <a:r>
              <a:rPr kumimoji="1" lang="zh-CN" altLang="en-US" dirty="0"/>
              <a:t> </a:t>
            </a:r>
            <a:r>
              <a:rPr kumimoji="1" lang="en-US" altLang="zh-CN" dirty="0"/>
              <a:t>Mass</a:t>
            </a:r>
            <a:r>
              <a:rPr kumimoji="1" lang="zh-CN" altLang="en-US" dirty="0"/>
              <a:t> </a:t>
            </a:r>
            <a:r>
              <a:rPr kumimoji="1" lang="en-US" altLang="zh-CN" dirty="0"/>
              <a:t>Transportation</a:t>
            </a:r>
            <a:endParaRPr kumimoji="1" lang="zh-CN" altLang="en-US" dirty="0"/>
          </a:p>
        </p:txBody>
      </p:sp>
      <p:pic>
        <p:nvPicPr>
          <p:cNvPr id="5" name="图片 4"/>
          <p:cNvPicPr>
            <a:picLocks noChangeAspect="1"/>
          </p:cNvPicPr>
          <p:nvPr/>
        </p:nvPicPr>
        <p:blipFill>
          <a:blip r:embed="rId3"/>
          <a:stretch>
            <a:fillRect/>
          </a:stretch>
        </p:blipFill>
        <p:spPr>
          <a:xfrm>
            <a:off x="4655840" y="3244840"/>
            <a:ext cx="4913734" cy="3294979"/>
          </a:xfrm>
          <a:prstGeom prst="rect">
            <a:avLst/>
          </a:prstGeom>
        </p:spPr>
      </p:pic>
    </p:spTree>
    <p:extLst>
      <p:ext uri="{BB962C8B-B14F-4D97-AF65-F5344CB8AC3E}">
        <p14:creationId xmlns:p14="http://schemas.microsoft.com/office/powerpoint/2010/main" val="1650376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26</a:t>
            </a:fld>
            <a:endParaRPr lang="en-US" dirty="0"/>
          </a:p>
        </p:txBody>
      </p:sp>
      <p:sp>
        <p:nvSpPr>
          <p:cNvPr id="4" name="标题 3"/>
          <p:cNvSpPr>
            <a:spLocks noGrp="1"/>
          </p:cNvSpPr>
          <p:nvPr>
            <p:ph type="title"/>
          </p:nvPr>
        </p:nvSpPr>
        <p:spPr/>
        <p:txBody>
          <a:bodyPr/>
          <a:lstStyle/>
          <a:p>
            <a:r>
              <a:rPr kumimoji="1" lang="en-US" altLang="zh-CN" dirty="0"/>
              <a:t>Optimal</a:t>
            </a:r>
            <a:r>
              <a:rPr kumimoji="1" lang="zh-CN" altLang="en-US" dirty="0"/>
              <a:t> </a:t>
            </a:r>
            <a:r>
              <a:rPr kumimoji="1" lang="en-US" altLang="zh-CN" dirty="0"/>
              <a:t>Mass</a:t>
            </a:r>
            <a:r>
              <a:rPr kumimoji="1" lang="zh-CN" altLang="en-US" dirty="0"/>
              <a:t> </a:t>
            </a:r>
            <a:r>
              <a:rPr kumimoji="1" lang="en-US" altLang="zh-CN" dirty="0"/>
              <a:t>Transportation</a:t>
            </a:r>
            <a:endParaRPr kumimoji="1" lang="zh-CN" altLang="en-US" dirty="0"/>
          </a:p>
        </p:txBody>
      </p:sp>
      <p:pic>
        <p:nvPicPr>
          <p:cNvPr id="5" name="图片 4"/>
          <p:cNvPicPr>
            <a:picLocks noChangeAspect="1"/>
          </p:cNvPicPr>
          <p:nvPr/>
        </p:nvPicPr>
        <p:blipFill>
          <a:blip r:embed="rId2"/>
          <a:stretch>
            <a:fillRect/>
          </a:stretch>
        </p:blipFill>
        <p:spPr>
          <a:xfrm>
            <a:off x="4439816" y="1364556"/>
            <a:ext cx="5040560" cy="5456835"/>
          </a:xfrm>
          <a:prstGeom prst="rect">
            <a:avLst/>
          </a:prstGeom>
        </p:spPr>
      </p:pic>
    </p:spTree>
    <p:extLst>
      <p:ext uri="{BB962C8B-B14F-4D97-AF65-F5344CB8AC3E}">
        <p14:creationId xmlns:p14="http://schemas.microsoft.com/office/powerpoint/2010/main" val="1381321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27</a:t>
            </a:fld>
            <a:endParaRPr lang="en-US" dirty="0"/>
          </a:p>
        </p:txBody>
      </p:sp>
      <p:sp>
        <p:nvSpPr>
          <p:cNvPr id="4" name="标题 3"/>
          <p:cNvSpPr>
            <a:spLocks noGrp="1"/>
          </p:cNvSpPr>
          <p:nvPr>
            <p:ph type="title"/>
          </p:nvPr>
        </p:nvSpPr>
        <p:spPr/>
        <p:txBody>
          <a:bodyPr/>
          <a:lstStyle/>
          <a:p>
            <a:r>
              <a:rPr kumimoji="1" lang="en-US" altLang="zh-CN" dirty="0"/>
              <a:t>Optimal</a:t>
            </a:r>
            <a:r>
              <a:rPr kumimoji="1" lang="zh-CN" altLang="en-US" dirty="0"/>
              <a:t> </a:t>
            </a:r>
            <a:r>
              <a:rPr kumimoji="1" lang="en-US" altLang="zh-CN" dirty="0"/>
              <a:t>Mass</a:t>
            </a:r>
            <a:r>
              <a:rPr kumimoji="1" lang="zh-CN" altLang="en-US" dirty="0"/>
              <a:t> </a:t>
            </a:r>
            <a:r>
              <a:rPr kumimoji="1" lang="en-US" altLang="zh-CN" dirty="0"/>
              <a:t>Transportation</a:t>
            </a:r>
            <a:endParaRPr kumimoji="1" lang="zh-CN" altLang="en-US" dirty="0"/>
          </a:p>
        </p:txBody>
      </p:sp>
      <p:pic>
        <p:nvPicPr>
          <p:cNvPr id="5" name="图片 4"/>
          <p:cNvPicPr>
            <a:picLocks noChangeAspect="1"/>
          </p:cNvPicPr>
          <p:nvPr/>
        </p:nvPicPr>
        <p:blipFill>
          <a:blip r:embed="rId2"/>
          <a:stretch>
            <a:fillRect/>
          </a:stretch>
        </p:blipFill>
        <p:spPr>
          <a:xfrm>
            <a:off x="1703512" y="1700808"/>
            <a:ext cx="8661162" cy="4296482"/>
          </a:xfrm>
          <a:prstGeom prst="rect">
            <a:avLst/>
          </a:prstGeom>
        </p:spPr>
      </p:pic>
    </p:spTree>
    <p:extLst>
      <p:ext uri="{BB962C8B-B14F-4D97-AF65-F5344CB8AC3E}">
        <p14:creationId xmlns:p14="http://schemas.microsoft.com/office/powerpoint/2010/main" val="111203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28</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p:txBody>
              <a:bodyPr/>
              <a:lstStyle/>
              <a:p>
                <a:pPr>
                  <a:lnSpc>
                    <a:spcPct val="140000"/>
                  </a:lnSpc>
                  <a:spcAft>
                    <a:spcPts val="600"/>
                  </a:spcAft>
                </a:pPr>
                <a:r>
                  <a:rPr lang="zh-CN" altLang="en-US" sz="2000" dirty="0" smtClean="0"/>
                  <a:t>传输映射可以理解为：如果两个分布是两堆土，希望把其中的一堆土移成另一堆土的位置和形状</a:t>
                </a:r>
              </a:p>
              <a:p>
                <a:pPr>
                  <a:lnSpc>
                    <a:spcPct val="140000"/>
                  </a:lnSpc>
                  <a:spcAft>
                    <a:spcPts val="600"/>
                  </a:spcAft>
                </a:pPr>
                <a14:m>
                  <m:oMath xmlns:m="http://schemas.openxmlformats.org/officeDocument/2006/math">
                    <m:r>
                      <a:rPr kumimoji="1" lang="zh-CN" altLang="en-US" sz="2000" i="1">
                        <a:latin typeface="Cambria Math" charset="0"/>
                        <a:ea typeface="Cambria Math" charset="0"/>
                        <a:cs typeface="Cambria Math" charset="0"/>
                      </a:rPr>
                      <m:t>𝜌</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𝑥</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𝑦</m:t>
                    </m:r>
                    <m:r>
                      <a:rPr kumimoji="1" lang="en-US" altLang="zh-CN" sz="2000" b="0" i="1" smtClean="0">
                        <a:latin typeface="Cambria Math" charset="0"/>
                        <a:ea typeface="Cambria Math" charset="0"/>
                        <a:cs typeface="Cambria Math" charset="0"/>
                      </a:rPr>
                      <m:t>)</m:t>
                    </m:r>
                  </m:oMath>
                </a14:m>
                <a:r>
                  <a:rPr lang="zh-CN" altLang="en-US" sz="2000" dirty="0" smtClean="0"/>
                  <a:t>代表在</a:t>
                </a:r>
                <a14:m>
                  <m:oMath xmlns:m="http://schemas.openxmlformats.org/officeDocument/2006/math">
                    <m:r>
                      <a:rPr kumimoji="1" lang="en-US" altLang="zh-CN" sz="2000" i="1">
                        <a:latin typeface="Cambria Math" charset="0"/>
                        <a:ea typeface="Cambria Math" charset="0"/>
                        <a:cs typeface="Cambria Math" charset="0"/>
                      </a:rPr>
                      <m:t>𝜇</m:t>
                    </m:r>
                  </m:oMath>
                </a14:m>
                <a:r>
                  <a:rPr lang="zh-CN" altLang="en-US" sz="2000" dirty="0" smtClean="0"/>
                  <a:t>中从</a:t>
                </a:r>
                <a14:m>
                  <m:oMath xmlns:m="http://schemas.openxmlformats.org/officeDocument/2006/math">
                    <m:r>
                      <a:rPr kumimoji="1" lang="en-US" altLang="zh-CN" sz="2000" i="1">
                        <a:latin typeface="Cambria Math" charset="0"/>
                        <a:ea typeface="Cambria Math" charset="0"/>
                        <a:cs typeface="Cambria Math" charset="0"/>
                      </a:rPr>
                      <m:t>𝑥</m:t>
                    </m:r>
                  </m:oMath>
                </a14:m>
                <a:r>
                  <a:rPr lang="zh-CN" altLang="en-US" sz="2000" dirty="0" smtClean="0"/>
                  <a:t>位置移动</a:t>
                </a:r>
                <a14:m>
                  <m:oMath xmlns:m="http://schemas.openxmlformats.org/officeDocument/2006/math">
                    <m:r>
                      <a:rPr kumimoji="1" lang="zh-CN" altLang="en-US" sz="2000" i="1">
                        <a:latin typeface="Cambria Math" charset="0"/>
                        <a:ea typeface="Cambria Math" charset="0"/>
                        <a:cs typeface="Cambria Math" charset="0"/>
                      </a:rPr>
                      <m:t>𝜌</m:t>
                    </m:r>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𝑥</m:t>
                    </m:r>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𝑦</m:t>
                    </m:r>
                    <m:r>
                      <a:rPr kumimoji="1" lang="en-US" altLang="zh-CN" sz="2000" i="1">
                        <a:latin typeface="Cambria Math" charset="0"/>
                        <a:ea typeface="Cambria Math" charset="0"/>
                        <a:cs typeface="Cambria Math" charset="0"/>
                      </a:rPr>
                      <m:t>)</m:t>
                    </m:r>
                  </m:oMath>
                </a14:m>
                <a:r>
                  <a:rPr lang="zh-CN" altLang="en-US" sz="2000" dirty="0" smtClean="0"/>
                  <a:t>的土量到</a:t>
                </a:r>
                <a14:m>
                  <m:oMath xmlns:m="http://schemas.openxmlformats.org/officeDocument/2006/math">
                    <m:r>
                      <a:rPr kumimoji="1" lang="en-US" altLang="zh-CN" sz="2000" i="1">
                        <a:latin typeface="Cambria Math" charset="0"/>
                      </a:rPr>
                      <m:t>𝑢</m:t>
                    </m:r>
                  </m:oMath>
                </a14:m>
                <a:r>
                  <a:rPr lang="zh-CN" altLang="en-US" sz="2000" dirty="0" smtClean="0"/>
                  <a:t>中的</a:t>
                </a:r>
                <a14:m>
                  <m:oMath xmlns:m="http://schemas.openxmlformats.org/officeDocument/2006/math">
                    <m:r>
                      <a:rPr kumimoji="1" lang="en-US" altLang="zh-CN" sz="2000" i="1">
                        <a:latin typeface="Cambria Math" charset="0"/>
                        <a:ea typeface="Cambria Math" charset="0"/>
                        <a:cs typeface="Cambria Math" charset="0"/>
                      </a:rPr>
                      <m:t>𝑦</m:t>
                    </m:r>
                  </m:oMath>
                </a14:m>
                <a:endParaRPr lang="zh-CN" altLang="en-US" sz="2000" dirty="0" smtClean="0"/>
              </a:p>
              <a:p>
                <a:pPr>
                  <a:lnSpc>
                    <a:spcPct val="140000"/>
                  </a:lnSpc>
                  <a:spcAft>
                    <a:spcPts val="600"/>
                  </a:spcAft>
                </a:pPr>
                <a:r>
                  <a:rPr lang="zh-CN" altLang="en-US" sz="2000" dirty="0" smtClean="0"/>
                  <a:t>从</a:t>
                </a:r>
                <a14:m>
                  <m:oMath xmlns:m="http://schemas.openxmlformats.org/officeDocument/2006/math">
                    <m:r>
                      <a:rPr kumimoji="1" lang="en-US" altLang="zh-CN" sz="2000" i="1">
                        <a:latin typeface="Cambria Math" charset="0"/>
                        <a:ea typeface="Cambria Math" charset="0"/>
                        <a:cs typeface="Cambria Math" charset="0"/>
                      </a:rPr>
                      <m:t>𝑥</m:t>
                    </m:r>
                  </m:oMath>
                </a14:m>
                <a:r>
                  <a:rPr lang="zh-CN" altLang="en-US" sz="2000" dirty="0" smtClean="0"/>
                  <a:t>移动单位土量到</a:t>
                </a:r>
                <a14:m>
                  <m:oMath xmlns:m="http://schemas.openxmlformats.org/officeDocument/2006/math">
                    <m:r>
                      <a:rPr kumimoji="1" lang="en-US" altLang="zh-CN" sz="2000" i="1">
                        <a:latin typeface="Cambria Math" charset="0"/>
                        <a:ea typeface="Cambria Math" charset="0"/>
                        <a:cs typeface="Cambria Math" charset="0"/>
                      </a:rPr>
                      <m:t>𝑦</m:t>
                    </m:r>
                  </m:oMath>
                </a14:m>
                <a:r>
                  <a:rPr lang="zh-CN" altLang="en-US" sz="2000" dirty="0" smtClean="0"/>
                  <a:t>需要的代价即为</a:t>
                </a:r>
                <a14:m>
                  <m:oMath xmlns:m="http://schemas.openxmlformats.org/officeDocument/2006/math">
                    <m:r>
                      <a:rPr kumimoji="1" lang="en-US" altLang="zh-CN" sz="2000" i="1" dirty="0">
                        <a:latin typeface="Cambria Math" charset="0"/>
                        <a:ea typeface="Cambria Math" charset="0"/>
                        <a:cs typeface="Cambria Math" charset="0"/>
                      </a:rPr>
                      <m:t>𝑐</m:t>
                    </m:r>
                    <m:d>
                      <m:dPr>
                        <m:ctrlPr>
                          <a:rPr kumimoji="1" lang="en-US" altLang="zh-CN" sz="2000" i="1" dirty="0">
                            <a:latin typeface="Cambria Math" charset="0"/>
                            <a:ea typeface="Cambria Math" charset="0"/>
                            <a:cs typeface="Cambria Math" charset="0"/>
                          </a:rPr>
                        </m:ctrlPr>
                      </m:dPr>
                      <m:e>
                        <m:r>
                          <a:rPr kumimoji="1" lang="en-US" altLang="zh-CN" sz="2000" i="1" dirty="0">
                            <a:latin typeface="Cambria Math" charset="0"/>
                            <a:ea typeface="Cambria Math" charset="0"/>
                            <a:cs typeface="Cambria Math" charset="0"/>
                          </a:rPr>
                          <m:t>𝑥</m:t>
                        </m:r>
                        <m:r>
                          <a:rPr kumimoji="1" lang="en-US" altLang="zh-CN" sz="2000" i="1" dirty="0">
                            <a:latin typeface="Cambria Math" charset="0"/>
                            <a:ea typeface="Cambria Math" charset="0"/>
                            <a:cs typeface="Cambria Math" charset="0"/>
                          </a:rPr>
                          <m:t>,</m:t>
                        </m:r>
                        <m:r>
                          <a:rPr kumimoji="1" lang="en-US" altLang="zh-CN" sz="2000" i="1" dirty="0">
                            <a:latin typeface="Cambria Math" charset="0"/>
                            <a:ea typeface="Cambria Math" charset="0"/>
                            <a:cs typeface="Cambria Math" charset="0"/>
                          </a:rPr>
                          <m:t>𝑦</m:t>
                        </m:r>
                      </m:e>
                    </m:d>
                  </m:oMath>
                </a14:m>
                <a:endParaRPr kumimoji="1" lang="zh-CN" altLang="en-US" sz="2000" dirty="0" smtClean="0">
                  <a:ea typeface="Cambria Math" charset="0"/>
                  <a:cs typeface="Cambria Math" charset="0"/>
                </a:endParaRPr>
              </a:p>
              <a:p>
                <a:pPr>
                  <a:lnSpc>
                    <a:spcPct val="140000"/>
                  </a:lnSpc>
                  <a:spcAft>
                    <a:spcPts val="600"/>
                  </a:spcAft>
                </a:pPr>
                <a:r>
                  <a:rPr lang="zh-CN" altLang="en-US" sz="2000" dirty="0" smtClean="0"/>
                  <a:t>怎样移动代价最小？</a:t>
                </a:r>
                <a:endParaRPr lang="zh-CN" altLang="en-US" sz="2000" dirty="0"/>
              </a:p>
              <a:p>
                <a:endParaRPr lang="zh-CN" altLang="en-US" dirty="0" smtClean="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blipFill rotWithShape="0">
                <a:blip r:embed="rId2"/>
                <a:stretch>
                  <a:fillRect l="-1348" r="-2079"/>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de-DE" altLang="zh-CN" dirty="0"/>
              <a:t>Wasserstein</a:t>
            </a:r>
            <a:r>
              <a:rPr lang="zh-CN" altLang="de-DE" dirty="0"/>
              <a:t>距离</a:t>
            </a:r>
            <a:endParaRPr lang="zh-CN" altLang="en-US" dirty="0"/>
          </a:p>
        </p:txBody>
      </p:sp>
      <p:pic>
        <p:nvPicPr>
          <p:cNvPr id="5" name="图片 4"/>
          <p:cNvPicPr>
            <a:picLocks noChangeAspect="1"/>
          </p:cNvPicPr>
          <p:nvPr/>
        </p:nvPicPr>
        <p:blipFill>
          <a:blip r:embed="rId3"/>
          <a:stretch>
            <a:fillRect/>
          </a:stretch>
        </p:blipFill>
        <p:spPr>
          <a:xfrm>
            <a:off x="4943872" y="3429000"/>
            <a:ext cx="3530600" cy="2603500"/>
          </a:xfrm>
          <a:prstGeom prst="rect">
            <a:avLst/>
          </a:prstGeom>
        </p:spPr>
      </p:pic>
    </p:spTree>
    <p:extLst>
      <p:ext uri="{BB962C8B-B14F-4D97-AF65-F5344CB8AC3E}">
        <p14:creationId xmlns:p14="http://schemas.microsoft.com/office/powerpoint/2010/main" val="20807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29</a:t>
            </a:fld>
            <a:endParaRPr lang="en-US" dirty="0"/>
          </a:p>
        </p:txBody>
      </p:sp>
      <p:sp>
        <p:nvSpPr>
          <p:cNvPr id="3" name="内容占位符 2"/>
          <p:cNvSpPr>
            <a:spLocks noGrp="1"/>
          </p:cNvSpPr>
          <p:nvPr>
            <p:ph sz="half" idx="19"/>
          </p:nvPr>
        </p:nvSpPr>
        <p:spPr/>
        <p:txBody>
          <a:bodyPr/>
          <a:lstStyle/>
          <a:p>
            <a:pPr>
              <a:lnSpc>
                <a:spcPct val="120000"/>
              </a:lnSpc>
              <a:spcAft>
                <a:spcPts val="600"/>
              </a:spcAft>
            </a:pPr>
            <a:r>
              <a:rPr kumimoji="1" lang="zh-CN" altLang="en-US" sz="2000" dirty="0" smtClean="0"/>
              <a:t>一个城市要修建立交桥，修立交桥需要石头，</a:t>
            </a:r>
            <a:r>
              <a:rPr lang="zh-CN" altLang="en-US" sz="2000" dirty="0"/>
              <a:t>查明城市附近有几个山头有石头，我们希望把石头采集来并运输到立交桥的几个建造</a:t>
            </a:r>
            <a:r>
              <a:rPr lang="zh-CN" altLang="en-US" sz="2000" dirty="0" smtClean="0"/>
              <a:t>地点</a:t>
            </a:r>
          </a:p>
          <a:p>
            <a:pPr>
              <a:lnSpc>
                <a:spcPct val="120000"/>
              </a:lnSpc>
              <a:spcAft>
                <a:spcPts val="600"/>
              </a:spcAft>
            </a:pPr>
            <a:r>
              <a:rPr kumimoji="1" lang="zh-CN" altLang="en-US" sz="2000" dirty="0" smtClean="0"/>
              <a:t>怎样运输的成本最低？</a:t>
            </a:r>
          </a:p>
          <a:p>
            <a:r>
              <a:rPr kumimoji="1" lang="zh-CN" altLang="en-US" sz="2000" dirty="0" smtClean="0"/>
              <a:t>假设</a:t>
            </a:r>
          </a:p>
          <a:p>
            <a:pPr marL="216000" indent="0">
              <a:buNone/>
            </a:pPr>
            <a:r>
              <a:rPr lang="zh-CN" altLang="en-US" sz="2000" dirty="0">
                <a:latin typeface="KaiTi" charset="0"/>
                <a:ea typeface="KaiTi" charset="0"/>
                <a:cs typeface="KaiTi" charset="0"/>
              </a:rPr>
              <a:t>石头</a:t>
            </a:r>
            <a:r>
              <a:rPr lang="en-US" altLang="zh-CN" sz="2000" dirty="0">
                <a:latin typeface="KaiTi" charset="0"/>
                <a:ea typeface="KaiTi" charset="0"/>
                <a:cs typeface="KaiTi" charset="0"/>
              </a:rPr>
              <a:t>a</a:t>
            </a:r>
            <a:r>
              <a:rPr lang="zh-CN" altLang="en-US" sz="2000" dirty="0">
                <a:latin typeface="KaiTi" charset="0"/>
                <a:ea typeface="KaiTi" charset="0"/>
                <a:cs typeface="KaiTi" charset="0"/>
              </a:rPr>
              <a:t>处有</a:t>
            </a:r>
            <a:r>
              <a:rPr lang="en-US" altLang="zh-CN" sz="2000" dirty="0">
                <a:latin typeface="KaiTi" charset="0"/>
                <a:ea typeface="KaiTi" charset="0"/>
                <a:cs typeface="KaiTi" charset="0"/>
              </a:rPr>
              <a:t>100</a:t>
            </a:r>
            <a:r>
              <a:rPr lang="zh-CN" altLang="en-US" sz="2000" dirty="0">
                <a:latin typeface="KaiTi" charset="0"/>
                <a:ea typeface="KaiTi" charset="0"/>
                <a:cs typeface="KaiTi" charset="0"/>
              </a:rPr>
              <a:t>单位</a:t>
            </a:r>
            <a:r>
              <a:rPr lang="zh-CN" altLang="en-US" sz="2000" dirty="0" smtClean="0">
                <a:latin typeface="KaiTi" charset="0"/>
                <a:ea typeface="KaiTi" charset="0"/>
                <a:cs typeface="KaiTi" charset="0"/>
              </a:rPr>
              <a:t>石头；石头</a:t>
            </a:r>
            <a:r>
              <a:rPr lang="en-US" altLang="zh-CN" sz="2000" dirty="0">
                <a:latin typeface="KaiTi" charset="0"/>
                <a:ea typeface="KaiTi" charset="0"/>
                <a:cs typeface="KaiTi" charset="0"/>
              </a:rPr>
              <a:t>b</a:t>
            </a:r>
            <a:r>
              <a:rPr lang="zh-CN" altLang="en-US" sz="2000" dirty="0">
                <a:latin typeface="KaiTi" charset="0"/>
                <a:ea typeface="KaiTi" charset="0"/>
                <a:cs typeface="KaiTi" charset="0"/>
              </a:rPr>
              <a:t>处有</a:t>
            </a:r>
            <a:r>
              <a:rPr lang="en-US" altLang="zh-CN" sz="2000" dirty="0">
                <a:latin typeface="KaiTi" charset="0"/>
                <a:ea typeface="KaiTi" charset="0"/>
                <a:cs typeface="KaiTi" charset="0"/>
              </a:rPr>
              <a:t>50</a:t>
            </a:r>
            <a:r>
              <a:rPr lang="zh-CN" altLang="en-US" sz="2000" dirty="0">
                <a:latin typeface="KaiTi" charset="0"/>
                <a:ea typeface="KaiTi" charset="0"/>
                <a:cs typeface="KaiTi" charset="0"/>
              </a:rPr>
              <a:t>单位石头</a:t>
            </a:r>
            <a:br>
              <a:rPr lang="zh-CN" altLang="en-US" sz="2000" dirty="0">
                <a:latin typeface="KaiTi" charset="0"/>
                <a:ea typeface="KaiTi" charset="0"/>
                <a:cs typeface="KaiTi" charset="0"/>
              </a:rPr>
            </a:br>
            <a:r>
              <a:rPr lang="zh-CN" altLang="en-US" sz="2000" dirty="0">
                <a:latin typeface="KaiTi" charset="0"/>
                <a:ea typeface="KaiTi" charset="0"/>
                <a:cs typeface="KaiTi" charset="0"/>
              </a:rPr>
              <a:t>石头</a:t>
            </a:r>
            <a:r>
              <a:rPr lang="en-US" altLang="zh-CN" sz="2000" dirty="0">
                <a:latin typeface="KaiTi" charset="0"/>
                <a:ea typeface="KaiTi" charset="0"/>
                <a:cs typeface="KaiTi" charset="0"/>
              </a:rPr>
              <a:t>c</a:t>
            </a:r>
            <a:r>
              <a:rPr lang="zh-CN" altLang="en-US" sz="2000" dirty="0">
                <a:latin typeface="KaiTi" charset="0"/>
                <a:ea typeface="KaiTi" charset="0"/>
                <a:cs typeface="KaiTi" charset="0"/>
              </a:rPr>
              <a:t>处有</a:t>
            </a:r>
            <a:r>
              <a:rPr lang="en-US" altLang="zh-CN" sz="2000" dirty="0">
                <a:latin typeface="KaiTi" charset="0"/>
                <a:ea typeface="KaiTi" charset="0"/>
                <a:cs typeface="KaiTi" charset="0"/>
              </a:rPr>
              <a:t>100</a:t>
            </a:r>
            <a:r>
              <a:rPr lang="zh-CN" altLang="en-US" sz="2000" dirty="0">
                <a:latin typeface="KaiTi" charset="0"/>
                <a:ea typeface="KaiTi" charset="0"/>
                <a:cs typeface="KaiTi" charset="0"/>
              </a:rPr>
              <a:t>单位</a:t>
            </a:r>
            <a:r>
              <a:rPr lang="zh-CN" altLang="en-US" sz="2000" dirty="0" smtClean="0">
                <a:latin typeface="KaiTi" charset="0"/>
                <a:ea typeface="KaiTi" charset="0"/>
                <a:cs typeface="KaiTi" charset="0"/>
              </a:rPr>
              <a:t>石头；桥</a:t>
            </a:r>
            <a:r>
              <a:rPr lang="en-US" altLang="zh-CN" sz="2000" dirty="0" smtClean="0">
                <a:latin typeface="KaiTi" charset="0"/>
                <a:ea typeface="KaiTi" charset="0"/>
                <a:cs typeface="KaiTi" charset="0"/>
              </a:rPr>
              <a:t>A</a:t>
            </a:r>
            <a:r>
              <a:rPr lang="zh-CN" altLang="en-US" sz="2000" dirty="0">
                <a:latin typeface="KaiTi" charset="0"/>
                <a:ea typeface="KaiTi" charset="0"/>
                <a:cs typeface="KaiTi" charset="0"/>
              </a:rPr>
              <a:t>处需要</a:t>
            </a:r>
            <a:r>
              <a:rPr lang="en-US" altLang="zh-CN" sz="2000" dirty="0">
                <a:latin typeface="KaiTi" charset="0"/>
                <a:ea typeface="KaiTi" charset="0"/>
                <a:cs typeface="KaiTi" charset="0"/>
              </a:rPr>
              <a:t>100</a:t>
            </a:r>
            <a:r>
              <a:rPr lang="zh-CN" altLang="en-US" sz="2000" dirty="0">
                <a:latin typeface="KaiTi" charset="0"/>
                <a:ea typeface="KaiTi" charset="0"/>
                <a:cs typeface="KaiTi" charset="0"/>
              </a:rPr>
              <a:t>单位石头</a:t>
            </a:r>
            <a:br>
              <a:rPr lang="zh-CN" altLang="en-US" sz="2000" dirty="0">
                <a:latin typeface="KaiTi" charset="0"/>
                <a:ea typeface="KaiTi" charset="0"/>
                <a:cs typeface="KaiTi" charset="0"/>
              </a:rPr>
            </a:br>
            <a:r>
              <a:rPr lang="zh-CN" altLang="en-US" sz="2000" dirty="0">
                <a:latin typeface="KaiTi" charset="0"/>
                <a:ea typeface="KaiTi" charset="0"/>
                <a:cs typeface="KaiTi" charset="0"/>
              </a:rPr>
              <a:t>桥</a:t>
            </a:r>
            <a:r>
              <a:rPr lang="en-US" altLang="zh-CN" sz="2000" dirty="0">
                <a:latin typeface="KaiTi" charset="0"/>
                <a:ea typeface="KaiTi" charset="0"/>
                <a:cs typeface="KaiTi" charset="0"/>
              </a:rPr>
              <a:t>B</a:t>
            </a:r>
            <a:r>
              <a:rPr lang="zh-CN" altLang="en-US" sz="2000" dirty="0">
                <a:latin typeface="KaiTi" charset="0"/>
                <a:ea typeface="KaiTi" charset="0"/>
                <a:cs typeface="KaiTi" charset="0"/>
              </a:rPr>
              <a:t>处需要</a:t>
            </a:r>
            <a:r>
              <a:rPr lang="en-US" altLang="zh-CN" sz="2000" dirty="0">
                <a:latin typeface="KaiTi" charset="0"/>
                <a:ea typeface="KaiTi" charset="0"/>
                <a:cs typeface="KaiTi" charset="0"/>
              </a:rPr>
              <a:t>50</a:t>
            </a:r>
            <a:r>
              <a:rPr lang="zh-CN" altLang="en-US" sz="2000" dirty="0">
                <a:latin typeface="KaiTi" charset="0"/>
                <a:ea typeface="KaiTi" charset="0"/>
                <a:cs typeface="KaiTi" charset="0"/>
              </a:rPr>
              <a:t>单位</a:t>
            </a:r>
            <a:r>
              <a:rPr lang="zh-CN" altLang="en-US" sz="2000" dirty="0" smtClean="0">
                <a:latin typeface="KaiTi" charset="0"/>
                <a:ea typeface="KaiTi" charset="0"/>
                <a:cs typeface="KaiTi" charset="0"/>
              </a:rPr>
              <a:t>石头；桥</a:t>
            </a:r>
            <a:r>
              <a:rPr lang="en-US" altLang="zh-CN" sz="2000" dirty="0" smtClean="0">
                <a:latin typeface="KaiTi" charset="0"/>
                <a:ea typeface="KaiTi" charset="0"/>
                <a:cs typeface="KaiTi" charset="0"/>
              </a:rPr>
              <a:t>C</a:t>
            </a:r>
            <a:r>
              <a:rPr lang="zh-CN" altLang="en-US" sz="2000" dirty="0">
                <a:latin typeface="KaiTi" charset="0"/>
                <a:ea typeface="KaiTi" charset="0"/>
                <a:cs typeface="KaiTi" charset="0"/>
              </a:rPr>
              <a:t>处需要</a:t>
            </a:r>
            <a:r>
              <a:rPr lang="en-US" altLang="zh-CN" sz="2000" dirty="0">
                <a:latin typeface="KaiTi" charset="0"/>
                <a:ea typeface="KaiTi" charset="0"/>
                <a:cs typeface="KaiTi" charset="0"/>
              </a:rPr>
              <a:t>100</a:t>
            </a:r>
            <a:r>
              <a:rPr lang="zh-CN" altLang="en-US" sz="2000" dirty="0">
                <a:latin typeface="KaiTi" charset="0"/>
                <a:ea typeface="KaiTi" charset="0"/>
                <a:cs typeface="KaiTi" charset="0"/>
              </a:rPr>
              <a:t>单位</a:t>
            </a:r>
            <a:r>
              <a:rPr lang="zh-CN" altLang="en-US" sz="2000" dirty="0" smtClean="0">
                <a:latin typeface="KaiTi" charset="0"/>
                <a:ea typeface="KaiTi" charset="0"/>
                <a:cs typeface="KaiTi" charset="0"/>
              </a:rPr>
              <a:t>石头</a:t>
            </a:r>
          </a:p>
          <a:p>
            <a:pPr>
              <a:spcBef>
                <a:spcPts val="1100"/>
              </a:spcBef>
              <a:spcAft>
                <a:spcPts val="600"/>
              </a:spcAft>
            </a:pPr>
            <a:r>
              <a:rPr lang="zh-CN" altLang="en-US" sz="2000" dirty="0" smtClean="0"/>
              <a:t>各点的距离为</a:t>
            </a:r>
            <a:r>
              <a:rPr lang="zh-CN" altLang="en-US" sz="2000" dirty="0"/>
              <a:t/>
            </a:r>
            <a:br>
              <a:rPr lang="zh-CN" altLang="en-US" sz="2000" dirty="0"/>
            </a:b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a,A</a:t>
            </a:r>
            <a:r>
              <a:rPr lang="mr-IN" altLang="zh-CN" sz="2000" dirty="0">
                <a:latin typeface="KaiTi" charset="0"/>
                <a:ea typeface="KaiTi" charset="0"/>
                <a:cs typeface="KaiTi" charset="0"/>
              </a:rPr>
              <a:t>)=10,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a,B</a:t>
            </a:r>
            <a:r>
              <a:rPr lang="mr-IN" altLang="zh-CN" sz="2000" dirty="0">
                <a:latin typeface="KaiTi" charset="0"/>
                <a:ea typeface="KaiTi" charset="0"/>
                <a:cs typeface="KaiTi" charset="0"/>
              </a:rPr>
              <a:t>)=20,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a,C</a:t>
            </a:r>
            <a:r>
              <a:rPr lang="mr-IN" altLang="zh-CN" sz="2000" dirty="0">
                <a:latin typeface="KaiTi" charset="0"/>
                <a:ea typeface="KaiTi" charset="0"/>
                <a:cs typeface="KaiTi" charset="0"/>
              </a:rPr>
              <a:t>)=30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b,A</a:t>
            </a:r>
            <a:r>
              <a:rPr lang="mr-IN" altLang="zh-CN" sz="2000" dirty="0">
                <a:latin typeface="KaiTi" charset="0"/>
                <a:ea typeface="KaiTi" charset="0"/>
                <a:cs typeface="KaiTi" charset="0"/>
              </a:rPr>
              <a:t>)=25,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b,B</a:t>
            </a:r>
            <a:r>
              <a:rPr lang="mr-IN" altLang="zh-CN" sz="2000" dirty="0">
                <a:latin typeface="KaiTi" charset="0"/>
                <a:ea typeface="KaiTi" charset="0"/>
                <a:cs typeface="KaiTi" charset="0"/>
              </a:rPr>
              <a:t>)=25,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b,C</a:t>
            </a:r>
            <a:r>
              <a:rPr lang="mr-IN" altLang="zh-CN" sz="2000" dirty="0">
                <a:latin typeface="KaiTi" charset="0"/>
                <a:ea typeface="KaiTi" charset="0"/>
                <a:cs typeface="KaiTi" charset="0"/>
              </a:rPr>
              <a:t>)=25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c,A</a:t>
            </a:r>
            <a:r>
              <a:rPr lang="mr-IN" altLang="zh-CN" sz="2000" dirty="0">
                <a:latin typeface="KaiTi" charset="0"/>
                <a:ea typeface="KaiTi" charset="0"/>
                <a:cs typeface="KaiTi" charset="0"/>
              </a:rPr>
              <a:t>)=20,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c,B</a:t>
            </a:r>
            <a:r>
              <a:rPr lang="mr-IN" altLang="zh-CN" sz="2000" dirty="0">
                <a:latin typeface="KaiTi" charset="0"/>
                <a:ea typeface="KaiTi" charset="0"/>
                <a:cs typeface="KaiTi" charset="0"/>
              </a:rPr>
              <a:t>)=30, </a:t>
            </a:r>
            <a:r>
              <a:rPr lang="mr-IN" altLang="zh-CN" sz="2000" dirty="0" err="1">
                <a:latin typeface="KaiTi" charset="0"/>
                <a:ea typeface="KaiTi" charset="0"/>
                <a:cs typeface="KaiTi" charset="0"/>
              </a:rPr>
              <a:t>d</a:t>
            </a:r>
            <a:r>
              <a:rPr lang="mr-IN" altLang="zh-CN" sz="2000" dirty="0">
                <a:latin typeface="KaiTi" charset="0"/>
                <a:ea typeface="KaiTi" charset="0"/>
                <a:cs typeface="KaiTi" charset="0"/>
              </a:rPr>
              <a:t>(</a:t>
            </a:r>
            <a:r>
              <a:rPr lang="mr-IN" altLang="zh-CN" sz="2000" dirty="0" err="1">
                <a:latin typeface="KaiTi" charset="0"/>
                <a:ea typeface="KaiTi" charset="0"/>
                <a:cs typeface="KaiTi" charset="0"/>
              </a:rPr>
              <a:t>c,C</a:t>
            </a:r>
            <a:r>
              <a:rPr lang="mr-IN" altLang="zh-CN" sz="2000" dirty="0">
                <a:latin typeface="KaiTi" charset="0"/>
                <a:ea typeface="KaiTi" charset="0"/>
                <a:cs typeface="KaiTi" charset="0"/>
              </a:rPr>
              <a:t>)=</a:t>
            </a:r>
            <a:r>
              <a:rPr lang="mr-IN" altLang="zh-CN" sz="2000" dirty="0" smtClean="0">
                <a:latin typeface="KaiTi" charset="0"/>
                <a:ea typeface="KaiTi" charset="0"/>
                <a:cs typeface="KaiTi" charset="0"/>
              </a:rPr>
              <a:t>10</a:t>
            </a:r>
            <a:endParaRPr lang="zh-CN" altLang="en-US" sz="2000" dirty="0" smtClean="0">
              <a:latin typeface="KaiTi" charset="0"/>
              <a:ea typeface="KaiTi" charset="0"/>
              <a:cs typeface="KaiTi" charset="0"/>
            </a:endParaRPr>
          </a:p>
          <a:p>
            <a:r>
              <a:rPr kumimoji="1" lang="zh-CN" altLang="en-US" sz="2000" dirty="0" smtClean="0"/>
              <a:t>假设每搬运</a:t>
            </a:r>
            <a:r>
              <a:rPr kumimoji="1" lang="en-US" altLang="zh-CN" sz="2000" dirty="0" smtClean="0"/>
              <a:t>1</a:t>
            </a:r>
            <a:r>
              <a:rPr kumimoji="1" lang="zh-CN" altLang="en-US" sz="2000" dirty="0" smtClean="0"/>
              <a:t>单位石头行走</a:t>
            </a:r>
            <a:r>
              <a:rPr kumimoji="1" lang="en-US" altLang="zh-CN" sz="2000" dirty="0" smtClean="0"/>
              <a:t>1</a:t>
            </a:r>
            <a:r>
              <a:rPr kumimoji="1" lang="zh-CN" altLang="en-US" sz="2000" dirty="0" smtClean="0"/>
              <a:t>单位距离需要花费</a:t>
            </a:r>
            <a:r>
              <a:rPr kumimoji="1" lang="en-US" altLang="zh-CN" sz="2000" dirty="0" smtClean="0"/>
              <a:t>1</a:t>
            </a:r>
            <a:r>
              <a:rPr kumimoji="1" lang="zh-CN" altLang="en-US" sz="2000" dirty="0" smtClean="0"/>
              <a:t>块钱，最优的搬运路径是什么？</a:t>
            </a:r>
            <a:endParaRPr kumimoji="1" lang="zh-CN" altLang="en-US" sz="2000" dirty="0"/>
          </a:p>
        </p:txBody>
      </p:sp>
      <p:sp>
        <p:nvSpPr>
          <p:cNvPr id="4" name="标题 3"/>
          <p:cNvSpPr>
            <a:spLocks noGrp="1"/>
          </p:cNvSpPr>
          <p:nvPr>
            <p:ph type="title"/>
          </p:nvPr>
        </p:nvSpPr>
        <p:spPr/>
        <p:txBody>
          <a:bodyPr/>
          <a:lstStyle/>
          <a:p>
            <a:r>
              <a:rPr lang="de-DE" altLang="zh-CN" dirty="0"/>
              <a:t>Wasserstein</a:t>
            </a:r>
            <a:r>
              <a:rPr lang="zh-CN" altLang="de-DE" dirty="0"/>
              <a:t>距离</a:t>
            </a:r>
            <a:endParaRPr kumimoji="1" lang="zh-CN" altLang="en-US" dirty="0"/>
          </a:p>
        </p:txBody>
      </p:sp>
      <p:pic>
        <p:nvPicPr>
          <p:cNvPr id="5" name="图片 4"/>
          <p:cNvPicPr>
            <a:picLocks noChangeAspect="1"/>
          </p:cNvPicPr>
          <p:nvPr/>
        </p:nvPicPr>
        <p:blipFill>
          <a:blip r:embed="rId2"/>
          <a:stretch>
            <a:fillRect/>
          </a:stretch>
        </p:blipFill>
        <p:spPr>
          <a:xfrm>
            <a:off x="8328247" y="2138412"/>
            <a:ext cx="2971719" cy="2257077"/>
          </a:xfrm>
          <a:prstGeom prst="rect">
            <a:avLst/>
          </a:prstGeom>
        </p:spPr>
      </p:pic>
    </p:spTree>
    <p:extLst>
      <p:ext uri="{BB962C8B-B14F-4D97-AF65-F5344CB8AC3E}">
        <p14:creationId xmlns:p14="http://schemas.microsoft.com/office/powerpoint/2010/main" val="105720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BFD306-19B1-E047-B928-8F6EFB6C86F0}"/>
              </a:ext>
            </a:extLst>
          </p:cNvPr>
          <p:cNvSpPr>
            <a:spLocks noGrp="1"/>
          </p:cNvSpPr>
          <p:nvPr>
            <p:ph type="title"/>
          </p:nvPr>
        </p:nvSpPr>
        <p:spPr>
          <a:xfrm>
            <a:off x="695400" y="620688"/>
            <a:ext cx="10847439" cy="521208"/>
          </a:xfrm>
          <a:prstGeom prst="rect">
            <a:avLst/>
          </a:prstGeom>
        </p:spPr>
        <p:txBody>
          <a:bodyPr/>
          <a:lstStyle/>
          <a:p>
            <a:r>
              <a:rPr lang="en-US" altLang="zh-CN" dirty="0"/>
              <a:t>Riemannian geometry</a:t>
            </a:r>
            <a:endParaRPr lang="en-US" altLang="zh-CN" dirty="0"/>
          </a:p>
        </p:txBody>
      </p:sp>
      <p:sp>
        <p:nvSpPr>
          <p:cNvPr id="3" name="内容占位符 2">
            <a:extLst>
              <a:ext uri="{FF2B5EF4-FFF2-40B4-BE49-F238E27FC236}">
                <a16:creationId xmlns:mc="http://schemas.openxmlformats.org/markup-compatibility/2006" xmlns:a14="http://schemas.microsoft.com/office/drawing/2010/main" xmlns:a16="http://schemas.microsoft.com/office/drawing/2014/main" xmlns="" id="{EBA228A4-2CBF-E942-9513-389F60E293D4}"/>
              </a:ext>
            </a:extLst>
          </p:cNvPr>
          <p:cNvSpPr>
            <a:spLocks noGrp="1"/>
          </p:cNvSpPr>
          <p:nvPr>
            <p:ph sz="half" idx="19"/>
          </p:nvPr>
        </p:nvSpPr>
        <p:spPr/>
        <p:txBody>
          <a:bodyPr/>
          <a:lstStyle/>
          <a:p>
            <a:r>
              <a:rPr kumimoji="1" lang="zh-CN" altLang="en-US" dirty="0" smtClean="0"/>
              <a:t>欧式几何：</a:t>
            </a:r>
          </a:p>
          <a:p>
            <a:pPr marL="387450">
              <a:lnSpc>
                <a:spcPct val="140000"/>
              </a:lnSpc>
              <a:buFont typeface="Wingdings" charset="2"/>
              <a:buChar char="Ø"/>
            </a:pPr>
            <a:r>
              <a:rPr kumimoji="1" lang="zh-CN" altLang="en-US" sz="2000" dirty="0" smtClean="0">
                <a:latin typeface="KaiTi" charset="0"/>
                <a:ea typeface="KaiTi" charset="0"/>
                <a:cs typeface="KaiTi" charset="0"/>
              </a:rPr>
              <a:t>欧式空间可以理解为是横平竖直的那种空间，比如三维欧式空间，就是牛顿绝对时空观下我们生活的世界</a:t>
            </a:r>
          </a:p>
          <a:p>
            <a:pPr marL="387450">
              <a:lnSpc>
                <a:spcPct val="140000"/>
              </a:lnSpc>
              <a:buFont typeface="Wingdings" charset="2"/>
              <a:buChar char="Ø"/>
            </a:pPr>
            <a:r>
              <a:rPr kumimoji="1" lang="zh-CN" altLang="en-US" sz="2000" dirty="0" smtClean="0">
                <a:latin typeface="KaiTi" charset="0"/>
                <a:ea typeface="KaiTi" charset="0"/>
                <a:cs typeface="KaiTi" charset="0"/>
              </a:rPr>
              <a:t>空间中一条直线可以用一维空间描述，让这条直线弯曲，需要用二维或者三维空间才能描述这条线</a:t>
            </a:r>
          </a:p>
          <a:p>
            <a:r>
              <a:rPr kumimoji="1" lang="zh-CN" altLang="en-US" dirty="0" smtClean="0"/>
              <a:t>黎曼几何：</a:t>
            </a:r>
          </a:p>
          <a:p>
            <a:pPr marL="387450">
              <a:lnSpc>
                <a:spcPct val="140000"/>
              </a:lnSpc>
              <a:buFont typeface="Wingdings" charset="2"/>
              <a:buChar char="Ø"/>
            </a:pPr>
            <a:r>
              <a:rPr kumimoji="1" lang="zh-CN" altLang="en-US" sz="2000" dirty="0" smtClean="0">
                <a:latin typeface="KaiTi" charset="0"/>
                <a:ea typeface="KaiTi" charset="0"/>
                <a:cs typeface="KaiTi" charset="0"/>
              </a:rPr>
              <a:t>黎曼空间是弯曲的空间，例如一个足球的表面</a:t>
            </a:r>
          </a:p>
          <a:p>
            <a:pPr marL="387450">
              <a:lnSpc>
                <a:spcPct val="140000"/>
              </a:lnSpc>
              <a:buFont typeface="Wingdings" charset="2"/>
              <a:buChar char="Ø"/>
            </a:pPr>
            <a:r>
              <a:rPr kumimoji="1" lang="zh-CN" altLang="en-US" sz="2000" dirty="0" smtClean="0">
                <a:latin typeface="KaiTi" charset="0"/>
                <a:ea typeface="KaiTi" charset="0"/>
                <a:cs typeface="KaiTi" charset="0"/>
              </a:rPr>
              <a:t>无论直线还是曲线都可以用一维空间表示</a:t>
            </a:r>
          </a:p>
          <a:p>
            <a:r>
              <a:rPr kumimoji="1" lang="zh-CN" altLang="en-US" dirty="0" smtClean="0"/>
              <a:t>黎曼几何是弯曲的，欧式几何是黎曼几何的特例（欧式几何是弯曲为零的黎曼几何）</a:t>
            </a:r>
          </a:p>
          <a:p>
            <a:endParaRPr kumimoji="1" lang="zh-CN" altLang="en-US" dirty="0"/>
          </a:p>
        </p:txBody>
      </p:sp>
      <p:sp>
        <p:nvSpPr>
          <p:cNvPr id="4" name="幻灯片编号占位符 3">
            <a:extLst>
              <a:ext uri="{FF2B5EF4-FFF2-40B4-BE49-F238E27FC236}">
                <a16:creationId xmlns:a16="http://schemas.microsoft.com/office/drawing/2014/main" xmlns="" id="{A9F2008C-7591-024B-845B-07C20C5E5ABF}"/>
              </a:ext>
            </a:extLst>
          </p:cNvPr>
          <p:cNvSpPr>
            <a:spLocks noGrp="1"/>
          </p:cNvSpPr>
          <p:nvPr>
            <p:ph type="sldNum" sz="quarter" idx="4"/>
          </p:nvPr>
        </p:nvSpPr>
        <p:spPr/>
        <p:txBody>
          <a:bodyPr/>
          <a:lstStyle/>
          <a:p>
            <a:fld id="{6D22F896-40B5-4ADD-8801-0D06FADFA095}" type="slidenum">
              <a:rPr lang="en-US" smtClean="0"/>
              <a:pPr/>
              <a:t>3</a:t>
            </a:fld>
            <a:endParaRPr lang="en-US" dirty="0"/>
          </a:p>
        </p:txBody>
      </p:sp>
      <p:pic>
        <p:nvPicPr>
          <p:cNvPr id="5" name="图片 4"/>
          <p:cNvPicPr>
            <a:picLocks noChangeAspect="1"/>
          </p:cNvPicPr>
          <p:nvPr/>
        </p:nvPicPr>
        <p:blipFill>
          <a:blip r:embed="rId2"/>
          <a:stretch>
            <a:fillRect/>
          </a:stretch>
        </p:blipFill>
        <p:spPr>
          <a:xfrm>
            <a:off x="9264351" y="3359411"/>
            <a:ext cx="2059031" cy="1651236"/>
          </a:xfrm>
          <a:prstGeom prst="rect">
            <a:avLst/>
          </a:prstGeom>
        </p:spPr>
      </p:pic>
    </p:spTree>
    <p:extLst>
      <p:ext uri="{BB962C8B-B14F-4D97-AF65-F5344CB8AC3E}">
        <p14:creationId xmlns:p14="http://schemas.microsoft.com/office/powerpoint/2010/main" val="387921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30</a:t>
            </a:fld>
            <a:endParaRPr lang="en-US" dirty="0"/>
          </a:p>
        </p:txBody>
      </p:sp>
      <p:sp>
        <p:nvSpPr>
          <p:cNvPr id="3" name="内容占位符 2"/>
          <p:cNvSpPr>
            <a:spLocks noGrp="1"/>
          </p:cNvSpPr>
          <p:nvPr>
            <p:ph sz="half" idx="19"/>
          </p:nvPr>
        </p:nvSpPr>
        <p:spPr>
          <a:xfrm>
            <a:off x="695401" y="1628800"/>
            <a:ext cx="7488832" cy="4608488"/>
          </a:xfrm>
        </p:spPr>
        <p:txBody>
          <a:bodyPr/>
          <a:lstStyle/>
          <a:p>
            <a:pPr>
              <a:lnSpc>
                <a:spcPct val="140000"/>
              </a:lnSpc>
              <a:spcAft>
                <a:spcPts val="600"/>
              </a:spcAft>
            </a:pPr>
            <a:r>
              <a:rPr lang="zh-CN" altLang="en-US" sz="2000" dirty="0"/>
              <a:t>令</a:t>
            </a:r>
            <a:r>
              <a:rPr lang="en-US" altLang="zh-CN" sz="2000" dirty="0"/>
              <a:t>x[s][t]</a:t>
            </a:r>
            <a:r>
              <a:rPr lang="zh-CN" altLang="en-US" sz="2000" dirty="0"/>
              <a:t>表示把</a:t>
            </a:r>
            <a:r>
              <a:rPr lang="en-US" altLang="zh-CN" sz="2000" dirty="0"/>
              <a:t>s</a:t>
            </a:r>
            <a:r>
              <a:rPr lang="zh-CN" altLang="en-US" sz="2000" dirty="0"/>
              <a:t>石头处运往</a:t>
            </a:r>
            <a:r>
              <a:rPr lang="en-US" altLang="zh-CN" sz="2000" dirty="0"/>
              <a:t>t</a:t>
            </a:r>
            <a:r>
              <a:rPr lang="zh-CN" altLang="en-US" sz="2000" dirty="0"/>
              <a:t>桥处的石头</a:t>
            </a:r>
            <a:r>
              <a:rPr lang="zh-CN" altLang="en-US" sz="2000" dirty="0" smtClean="0"/>
              <a:t>数量，</a:t>
            </a:r>
            <a:r>
              <a:rPr lang="zh-CN" altLang="en-US" sz="2000" dirty="0" smtClean="0"/>
              <a:t>就有如图的公式，线性规划可以求解</a:t>
            </a:r>
          </a:p>
          <a:p>
            <a:pPr>
              <a:lnSpc>
                <a:spcPct val="140000"/>
              </a:lnSpc>
              <a:spcAft>
                <a:spcPts val="600"/>
              </a:spcAft>
            </a:pPr>
            <a:r>
              <a:rPr lang="zh-CN" altLang="en-US" sz="2000" dirty="0" smtClean="0"/>
              <a:t>用</a:t>
            </a:r>
            <a:r>
              <a:rPr lang="en-US" altLang="zh-CN" sz="2000" dirty="0" smtClean="0"/>
              <a:t>d(</a:t>
            </a:r>
            <a:r>
              <a:rPr lang="en-US" altLang="zh-CN" sz="2000" dirty="0" err="1" smtClean="0"/>
              <a:t>s,t</a:t>
            </a:r>
            <a:r>
              <a:rPr lang="en-US" altLang="zh-CN" sz="2000" dirty="0" smtClean="0"/>
              <a:t>)</a:t>
            </a:r>
            <a:r>
              <a:rPr lang="zh-CN" altLang="en-US" sz="2000" dirty="0" smtClean="0"/>
              <a:t>表示石头到桥的距离，</a:t>
            </a:r>
            <a:r>
              <a:rPr lang="en-US" altLang="zh-CN" sz="2000" dirty="0" smtClean="0"/>
              <a:t>m(</a:t>
            </a:r>
            <a:r>
              <a:rPr lang="en-US" altLang="zh-CN" sz="2000" dirty="0" err="1" smtClean="0"/>
              <a:t>s,t</a:t>
            </a:r>
            <a:r>
              <a:rPr lang="en-US" altLang="zh-CN" sz="2000" dirty="0" smtClean="0"/>
              <a:t>)</a:t>
            </a:r>
            <a:r>
              <a:rPr lang="zh-CN" altLang="en-US" sz="2000" dirty="0" smtClean="0"/>
              <a:t>表示运输石头的数量，目标函数变为</a:t>
            </a:r>
          </a:p>
          <a:p>
            <a:pPr marL="0" indent="0">
              <a:lnSpc>
                <a:spcPct val="140000"/>
              </a:lnSpc>
              <a:spcAft>
                <a:spcPts val="600"/>
              </a:spcAft>
              <a:buNone/>
            </a:pPr>
            <a:endParaRPr lang="zh-CN" altLang="en-US" sz="2000" dirty="0" smtClean="0"/>
          </a:p>
          <a:p>
            <a:pPr>
              <a:lnSpc>
                <a:spcPct val="140000"/>
              </a:lnSpc>
              <a:spcAft>
                <a:spcPts val="600"/>
              </a:spcAft>
            </a:pPr>
            <a:r>
              <a:rPr lang="zh-CN" altLang="en-US" sz="2000" dirty="0" smtClean="0"/>
              <a:t>且有约束</a:t>
            </a:r>
          </a:p>
          <a:p>
            <a:endParaRPr lang="zh-CN" altLang="en-US" dirty="0" smtClean="0"/>
          </a:p>
          <a:p>
            <a:endParaRPr kumimoji="1" lang="zh-CN" altLang="en-US" dirty="0"/>
          </a:p>
        </p:txBody>
      </p:sp>
      <p:sp>
        <p:nvSpPr>
          <p:cNvPr id="4" name="标题 3"/>
          <p:cNvSpPr>
            <a:spLocks noGrp="1"/>
          </p:cNvSpPr>
          <p:nvPr>
            <p:ph type="title"/>
          </p:nvPr>
        </p:nvSpPr>
        <p:spPr/>
        <p:txBody>
          <a:bodyPr/>
          <a:lstStyle/>
          <a:p>
            <a:r>
              <a:rPr lang="de-DE" altLang="zh-CN" dirty="0"/>
              <a:t>Wasserstein</a:t>
            </a:r>
            <a:r>
              <a:rPr lang="zh-CN" altLang="de-DE" dirty="0"/>
              <a:t>距离</a:t>
            </a:r>
            <a:endParaRPr kumimoji="1" lang="zh-CN" altLang="en-US" dirty="0"/>
          </a:p>
        </p:txBody>
      </p:sp>
      <p:pic>
        <p:nvPicPr>
          <p:cNvPr id="5" name="图片 4"/>
          <p:cNvPicPr>
            <a:picLocks noChangeAspect="1"/>
          </p:cNvPicPr>
          <p:nvPr/>
        </p:nvPicPr>
        <p:blipFill>
          <a:blip r:embed="rId2"/>
          <a:stretch>
            <a:fillRect/>
          </a:stretch>
        </p:blipFill>
        <p:spPr>
          <a:xfrm>
            <a:off x="8380101" y="2119784"/>
            <a:ext cx="3712174" cy="3168352"/>
          </a:xfrm>
          <a:prstGeom prst="rect">
            <a:avLst/>
          </a:prstGeom>
        </p:spPr>
      </p:pic>
      <p:sp>
        <p:nvSpPr>
          <p:cNvPr id="7" name="AutoShape 2" descr="(s,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3" descr="(s,t)"/>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a:stretch>
            <a:fillRect/>
          </a:stretch>
        </p:blipFill>
        <p:spPr>
          <a:xfrm>
            <a:off x="1631504" y="3415952"/>
            <a:ext cx="2171700" cy="635000"/>
          </a:xfrm>
          <a:prstGeom prst="rect">
            <a:avLst/>
          </a:prstGeom>
        </p:spPr>
      </p:pic>
      <p:pic>
        <p:nvPicPr>
          <p:cNvPr id="10" name="图片 9"/>
          <p:cNvPicPr>
            <a:picLocks noChangeAspect="1"/>
          </p:cNvPicPr>
          <p:nvPr/>
        </p:nvPicPr>
        <p:blipFill>
          <a:blip r:embed="rId4"/>
          <a:stretch>
            <a:fillRect/>
          </a:stretch>
        </p:blipFill>
        <p:spPr>
          <a:xfrm>
            <a:off x="1847528" y="4471020"/>
            <a:ext cx="2082800" cy="1346200"/>
          </a:xfrm>
          <a:prstGeom prst="rect">
            <a:avLst/>
          </a:prstGeom>
        </p:spPr>
      </p:pic>
      <p:pic>
        <p:nvPicPr>
          <p:cNvPr id="11" name="图片 10"/>
          <p:cNvPicPr>
            <a:picLocks noChangeAspect="1"/>
          </p:cNvPicPr>
          <p:nvPr/>
        </p:nvPicPr>
        <p:blipFill>
          <a:blip r:embed="rId5"/>
          <a:stretch>
            <a:fillRect/>
          </a:stretch>
        </p:blipFill>
        <p:spPr>
          <a:xfrm>
            <a:off x="5599007" y="3373896"/>
            <a:ext cx="2374900" cy="584200"/>
          </a:xfrm>
          <a:prstGeom prst="rect">
            <a:avLst/>
          </a:prstGeom>
        </p:spPr>
      </p:pic>
      <p:sp>
        <p:nvSpPr>
          <p:cNvPr id="12" name="右箭头 11"/>
          <p:cNvSpPr/>
          <p:nvPr/>
        </p:nvSpPr>
        <p:spPr>
          <a:xfrm>
            <a:off x="3999072" y="3318632"/>
            <a:ext cx="1440161" cy="64807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连续分布</a:t>
            </a:r>
            <a:endParaRPr kumimoji="1" lang="zh-CN" altLang="en-US" dirty="0">
              <a:solidFill>
                <a:schemeClr val="tx1"/>
              </a:solidFill>
            </a:endParaRPr>
          </a:p>
        </p:txBody>
      </p:sp>
      <p:sp>
        <p:nvSpPr>
          <p:cNvPr id="13" name="右大括号 12"/>
          <p:cNvSpPr/>
          <p:nvPr/>
        </p:nvSpPr>
        <p:spPr>
          <a:xfrm>
            <a:off x="4136664" y="4725144"/>
            <a:ext cx="447168" cy="79208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p:cNvSpPr txBox="1"/>
          <p:nvPr/>
        </p:nvSpPr>
        <p:spPr>
          <a:xfrm>
            <a:off x="4852552" y="4936522"/>
            <a:ext cx="1743312" cy="369332"/>
          </a:xfrm>
          <a:prstGeom prst="rect">
            <a:avLst/>
          </a:prstGeom>
          <a:noFill/>
        </p:spPr>
        <p:txBody>
          <a:bodyPr wrap="square" rtlCol="0">
            <a:spAutoFit/>
          </a:bodyPr>
          <a:lstStyle/>
          <a:p>
            <a:r>
              <a:rPr kumimoji="1" lang="zh-CN" altLang="en-US" smtClean="0"/>
              <a:t>边缘分布约束</a:t>
            </a:r>
            <a:endParaRPr kumimoji="1" lang="zh-CN" altLang="en-US"/>
          </a:p>
        </p:txBody>
      </p:sp>
    </p:spTree>
    <p:extLst>
      <p:ext uri="{BB962C8B-B14F-4D97-AF65-F5344CB8AC3E}">
        <p14:creationId xmlns:p14="http://schemas.microsoft.com/office/powerpoint/2010/main" val="820317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31</a:t>
            </a:fld>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sz="half" idx="19"/>
              </p:nvPr>
            </p:nvSpPr>
            <p:spPr/>
            <p:txBody>
              <a:bodyPr/>
              <a:lstStyle/>
              <a:p>
                <a:pPr marL="0">
                  <a:lnSpc>
                    <a:spcPct val="140000"/>
                  </a:lnSpc>
                  <a:spcAft>
                    <a:spcPts val="600"/>
                  </a:spcAft>
                </a:pPr>
                <a14:m>
                  <m:oMath xmlns:m="http://schemas.openxmlformats.org/officeDocument/2006/math">
                    <m:r>
                      <a:rPr kumimoji="1" lang="en-US" altLang="zh-CN" sz="2000" i="1" dirty="0" smtClean="0">
                        <a:solidFill>
                          <a:schemeClr val="accent1"/>
                        </a:solidFill>
                        <a:latin typeface="Cambria Math" charset="0"/>
                        <a:ea typeface="Cambria Math" charset="0"/>
                        <a:cs typeface="Cambria Math" charset="0"/>
                      </a:rPr>
                      <m:t>𝑐</m:t>
                    </m:r>
                    <m:d>
                      <m:dPr>
                        <m:ctrlPr>
                          <a:rPr kumimoji="1" lang="en-US" altLang="zh-CN" sz="2000" i="1" dirty="0">
                            <a:solidFill>
                              <a:schemeClr val="accent1"/>
                            </a:solidFill>
                            <a:latin typeface="Cambria Math" charset="0"/>
                            <a:ea typeface="Cambria Math" charset="0"/>
                            <a:cs typeface="Cambria Math" charset="0"/>
                          </a:rPr>
                        </m:ctrlPr>
                      </m:dPr>
                      <m:e>
                        <m:r>
                          <a:rPr kumimoji="1" lang="en-US" altLang="zh-CN" sz="2000" i="1" dirty="0">
                            <a:solidFill>
                              <a:schemeClr val="accent1"/>
                            </a:solidFill>
                            <a:latin typeface="Cambria Math" charset="0"/>
                            <a:ea typeface="Cambria Math" charset="0"/>
                            <a:cs typeface="Cambria Math" charset="0"/>
                          </a:rPr>
                          <m:t>𝑥</m:t>
                        </m:r>
                        <m:r>
                          <a:rPr kumimoji="1" lang="en-US" altLang="zh-CN" sz="2000" i="1" dirty="0">
                            <a:solidFill>
                              <a:schemeClr val="accent1"/>
                            </a:solidFill>
                            <a:latin typeface="Cambria Math" charset="0"/>
                            <a:ea typeface="Cambria Math" charset="0"/>
                            <a:cs typeface="Cambria Math" charset="0"/>
                          </a:rPr>
                          <m:t>,</m:t>
                        </m:r>
                        <m:r>
                          <a:rPr kumimoji="1" lang="en-US" altLang="zh-CN" sz="2000" i="1" dirty="0">
                            <a:solidFill>
                              <a:schemeClr val="accent1"/>
                            </a:solidFill>
                            <a:latin typeface="Cambria Math" charset="0"/>
                            <a:ea typeface="Cambria Math" charset="0"/>
                            <a:cs typeface="Cambria Math" charset="0"/>
                          </a:rPr>
                          <m:t>𝑦</m:t>
                        </m:r>
                      </m:e>
                    </m:d>
                    <m:r>
                      <a:rPr kumimoji="1" lang="en-US" altLang="zh-CN" sz="2000" dirty="0">
                        <a:solidFill>
                          <a:schemeClr val="accent1"/>
                        </a:solidFill>
                        <a:latin typeface="Cambria Math" charset="0"/>
                        <a:ea typeface="Cambria Math" charset="0"/>
                        <a:cs typeface="Cambria Math" charset="0"/>
                      </a:rPr>
                      <m:t>=|</m:t>
                    </m:r>
                    <m:r>
                      <a:rPr kumimoji="1" lang="en-US" altLang="zh-CN" sz="2000" i="1" dirty="0">
                        <a:solidFill>
                          <a:schemeClr val="accent1"/>
                        </a:solidFill>
                        <a:latin typeface="Cambria Math" charset="0"/>
                        <a:ea typeface="Cambria Math" charset="0"/>
                        <a:cs typeface="Cambria Math" charset="0"/>
                      </a:rPr>
                      <m:t>𝑥</m:t>
                    </m:r>
                    <m:r>
                      <a:rPr kumimoji="1" lang="en-US" altLang="zh-CN" sz="2000" dirty="0">
                        <a:solidFill>
                          <a:schemeClr val="accent1"/>
                        </a:solidFill>
                        <a:latin typeface="Cambria Math" charset="0"/>
                        <a:ea typeface="Cambria Math" charset="0"/>
                        <a:cs typeface="Cambria Math" charset="0"/>
                      </a:rPr>
                      <m:t>−</m:t>
                    </m:r>
                    <m:r>
                      <a:rPr kumimoji="1" lang="en-US" altLang="zh-CN" sz="2000" i="1" dirty="0">
                        <a:solidFill>
                          <a:schemeClr val="accent1"/>
                        </a:solidFill>
                        <a:latin typeface="Cambria Math" charset="0"/>
                        <a:ea typeface="Cambria Math" charset="0"/>
                        <a:cs typeface="Cambria Math" charset="0"/>
                      </a:rPr>
                      <m:t>𝑦</m:t>
                    </m:r>
                    <m:r>
                      <a:rPr kumimoji="1" lang="en-US" altLang="zh-CN" sz="2000" dirty="0">
                        <a:solidFill>
                          <a:schemeClr val="accent1"/>
                        </a:solidFill>
                        <a:latin typeface="Cambria Math" charset="0"/>
                        <a:ea typeface="Cambria Math" charset="0"/>
                        <a:cs typeface="Cambria Math" charset="0"/>
                      </a:rPr>
                      <m:t>|</m:t>
                    </m:r>
                  </m:oMath>
                </a14:m>
                <a:r>
                  <a:rPr kumimoji="1" lang="zh-CN" altLang="en-US" sz="2000" dirty="0">
                    <a:solidFill>
                      <a:schemeClr val="accent1"/>
                    </a:solidFill>
                  </a:rPr>
                  <a:t>，</a:t>
                </a:r>
                <a:r>
                  <a:rPr kumimoji="1" lang="en-US" altLang="zh-CN" sz="2000" dirty="0">
                    <a:solidFill>
                      <a:schemeClr val="accent1"/>
                    </a:solidFill>
                    <a:ea typeface="Cambria Math" charset="0"/>
                    <a:cs typeface="Cambria Math" charset="0"/>
                  </a:rPr>
                  <a:t> </a:t>
                </a:r>
                <a14:m>
                  <m:oMath xmlns:m="http://schemas.openxmlformats.org/officeDocument/2006/math">
                    <m:r>
                      <a:rPr kumimoji="1" lang="en-US" altLang="zh-CN" sz="2000" i="1">
                        <a:solidFill>
                          <a:schemeClr val="accent1"/>
                        </a:solidFill>
                        <a:latin typeface="Cambria Math" charset="0"/>
                        <a:ea typeface="Cambria Math" charset="0"/>
                        <a:cs typeface="Cambria Math" charset="0"/>
                      </a:rPr>
                      <m:t>𝜑</m:t>
                    </m:r>
                  </m:oMath>
                </a14:m>
                <a:r>
                  <a:rPr kumimoji="1" lang="zh-CN" altLang="en-US" sz="2000" dirty="0">
                    <a:solidFill>
                      <a:schemeClr val="accent1"/>
                    </a:solidFill>
                  </a:rPr>
                  <a:t>是</a:t>
                </a:r>
                <a:r>
                  <a:rPr lang="de-DE" altLang="zh-CN" sz="2000" dirty="0">
                    <a:solidFill>
                      <a:schemeClr val="accent1"/>
                    </a:solidFill>
                  </a:rPr>
                  <a:t>1-Lipsitz</a:t>
                </a:r>
                <a:r>
                  <a:rPr lang="zh-CN" altLang="de-DE" sz="2000" dirty="0">
                    <a:solidFill>
                      <a:schemeClr val="accent1"/>
                    </a:solidFill>
                  </a:rPr>
                  <a:t>函数</a:t>
                </a:r>
                <a:r>
                  <a:rPr lang="zh-CN" altLang="en-US" sz="2000" dirty="0">
                    <a:solidFill>
                      <a:schemeClr val="accent1"/>
                    </a:solidFill>
                  </a:rPr>
                  <a:t>，则</a:t>
                </a:r>
                <a14:m>
                  <m:oMath xmlns:m="http://schemas.openxmlformats.org/officeDocument/2006/math">
                    <m:sSup>
                      <m:sSupPr>
                        <m:ctrlPr>
                          <a:rPr kumimoji="1" lang="en-US" altLang="zh-CN" sz="2000" i="1">
                            <a:solidFill>
                              <a:schemeClr val="accent1"/>
                            </a:solidFill>
                            <a:latin typeface="Cambria Math" charset="0"/>
                          </a:rPr>
                        </m:ctrlPr>
                      </m:sSupPr>
                      <m:e>
                        <m:r>
                          <a:rPr kumimoji="1" lang="en-US" altLang="zh-CN" sz="2000" i="1">
                            <a:solidFill>
                              <a:schemeClr val="accent1"/>
                            </a:solidFill>
                            <a:latin typeface="Cambria Math" charset="0"/>
                            <a:ea typeface="Cambria Math" charset="0"/>
                            <a:cs typeface="Cambria Math" charset="0"/>
                          </a:rPr>
                          <m:t>𝜑</m:t>
                        </m:r>
                      </m:e>
                      <m:sup>
                        <m:r>
                          <a:rPr kumimoji="1" lang="en-US" altLang="zh-CN" sz="2000" i="1">
                            <a:solidFill>
                              <a:schemeClr val="accent1"/>
                            </a:solidFill>
                            <a:latin typeface="Cambria Math" charset="0"/>
                          </a:rPr>
                          <m:t>𝑐</m:t>
                        </m:r>
                      </m:sup>
                    </m:sSup>
                    <m:r>
                      <a:rPr kumimoji="1" lang="en-US" altLang="zh-CN" sz="2000" i="1">
                        <a:solidFill>
                          <a:schemeClr val="accent1"/>
                        </a:solidFill>
                        <a:latin typeface="Cambria Math" charset="0"/>
                      </a:rPr>
                      <m:t>=−</m:t>
                    </m:r>
                    <m:r>
                      <a:rPr kumimoji="1" lang="en-US" altLang="zh-CN" sz="2000" i="1">
                        <a:solidFill>
                          <a:schemeClr val="accent1"/>
                        </a:solidFill>
                        <a:latin typeface="Cambria Math" charset="0"/>
                        <a:ea typeface="Cambria Math" charset="0"/>
                        <a:cs typeface="Cambria Math" charset="0"/>
                      </a:rPr>
                      <m:t>𝜑</m:t>
                    </m:r>
                  </m:oMath>
                </a14:m>
                <a:endParaRPr kumimoji="1" lang="zh-CN" altLang="en-US" sz="2000" dirty="0">
                  <a:solidFill>
                    <a:schemeClr val="accent1"/>
                  </a:solidFill>
                </a:endParaRPr>
              </a:p>
              <a:p>
                <a:pPr marL="0">
                  <a:lnSpc>
                    <a:spcPct val="140000"/>
                  </a:lnSpc>
                  <a:spcAft>
                    <a:spcPts val="600"/>
                  </a:spcAft>
                </a:pPr>
                <a:r>
                  <a:rPr kumimoji="1" lang="zh-CN" altLang="en-US" sz="2000" dirty="0" smtClean="0"/>
                  <a:t>用深度学习网络</a:t>
                </a:r>
                <a14:m>
                  <m:oMath xmlns:m="http://schemas.openxmlformats.org/officeDocument/2006/math">
                    <m:r>
                      <a:rPr kumimoji="1" lang="zh-CN" altLang="en-US" sz="2000" i="1" smtClean="0">
                        <a:latin typeface="Cambria Math" charset="0"/>
                        <a:ea typeface="Cambria Math" charset="0"/>
                        <a:cs typeface="Cambria Math" charset="0"/>
                      </a:rPr>
                      <m:t>𝜉</m:t>
                    </m:r>
                  </m:oMath>
                </a14:m>
                <a:r>
                  <a:rPr kumimoji="1" lang="zh-CN" altLang="en-US" sz="2000" dirty="0" smtClean="0"/>
                  <a:t>学习</a:t>
                </a:r>
                <a14:m>
                  <m:oMath xmlns:m="http://schemas.openxmlformats.org/officeDocument/2006/math">
                    <m:r>
                      <a:rPr kumimoji="1" lang="en-US" altLang="zh-CN" sz="2000" i="1" smtClean="0">
                        <a:solidFill>
                          <a:schemeClr val="tx1"/>
                        </a:solidFill>
                        <a:latin typeface="Cambria Math" charset="0"/>
                        <a:ea typeface="Cambria Math" charset="0"/>
                        <a:cs typeface="Cambria Math" charset="0"/>
                      </a:rPr>
                      <m:t>𝜑</m:t>
                    </m:r>
                  </m:oMath>
                </a14:m>
                <a:r>
                  <a:rPr kumimoji="1" lang="zh-CN" altLang="en-US" sz="2000" dirty="0" smtClean="0">
                    <a:solidFill>
                      <a:schemeClr val="tx1"/>
                    </a:solidFill>
                  </a:rPr>
                  <a:t>，</a:t>
                </a:r>
                <a:r>
                  <a:rPr kumimoji="1" lang="zh-CN" altLang="en-US" sz="2000" dirty="0" smtClean="0">
                    <a:solidFill>
                      <a:schemeClr val="tx1"/>
                    </a:solidFill>
                  </a:rPr>
                  <a:t>记为</a:t>
                </a:r>
                <a14:m>
                  <m:oMath xmlns:m="http://schemas.openxmlformats.org/officeDocument/2006/math">
                    <m:sSub>
                      <m:sSubPr>
                        <m:ctrlPr>
                          <a:rPr kumimoji="1" lang="en-US" altLang="zh-CN" sz="2000" i="1" smtClean="0">
                            <a:solidFill>
                              <a:schemeClr val="tx1"/>
                            </a:solidFill>
                            <a:latin typeface="Cambria Math" charset="0"/>
                          </a:rPr>
                        </m:ctrlPr>
                      </m:sSubPr>
                      <m:e>
                        <m:r>
                          <a:rPr kumimoji="1" lang="en-US" altLang="zh-CN" sz="2000" i="1">
                            <a:solidFill>
                              <a:schemeClr val="tx1"/>
                            </a:solidFill>
                            <a:latin typeface="Cambria Math" charset="0"/>
                            <a:ea typeface="Cambria Math" charset="0"/>
                            <a:cs typeface="Cambria Math" charset="0"/>
                          </a:rPr>
                          <m:t>𝜑</m:t>
                        </m:r>
                      </m:e>
                      <m:sub>
                        <m:r>
                          <a:rPr kumimoji="1" lang="zh-CN" altLang="en-US" sz="2000" i="1">
                            <a:latin typeface="Cambria Math" charset="0"/>
                            <a:ea typeface="Cambria Math" charset="0"/>
                            <a:cs typeface="Cambria Math" charset="0"/>
                          </a:rPr>
                          <m:t>𝜉</m:t>
                        </m:r>
                      </m:sub>
                    </m:sSub>
                  </m:oMath>
                </a14:m>
                <a:r>
                  <a:rPr kumimoji="1" lang="zh-CN" altLang="en-US" sz="2000" dirty="0" smtClean="0">
                    <a:solidFill>
                      <a:schemeClr val="tx1"/>
                    </a:solidFill>
                  </a:rPr>
                  <a:t>，</a:t>
                </a:r>
                <a:r>
                  <a:rPr lang="en-US" altLang="zh-CN" sz="2000" dirty="0" err="1" smtClean="0"/>
                  <a:t>Wasserstei</a:t>
                </a:r>
                <a:r>
                  <a:rPr lang="zh-CN" altLang="en-US" sz="2000" dirty="0" smtClean="0"/>
                  <a:t>距离为</a:t>
                </a:r>
              </a:p>
              <a:p>
                <a:pPr marL="0" indent="0">
                  <a:lnSpc>
                    <a:spcPct val="140000"/>
                  </a:lnSpc>
                  <a:spcAft>
                    <a:spcPts val="600"/>
                  </a:spcAft>
                  <a:buNone/>
                </a:pPr>
                <a:endParaRPr lang="zh-CN" altLang="en-US" sz="2000" dirty="0" smtClean="0"/>
              </a:p>
              <a:p>
                <a:pPr marL="0" indent="0">
                  <a:lnSpc>
                    <a:spcPct val="140000"/>
                  </a:lnSpc>
                  <a:spcAft>
                    <a:spcPts val="600"/>
                  </a:spcAft>
                  <a:buNone/>
                </a:pPr>
                <a:r>
                  <a:rPr lang="zh-CN" altLang="en-US" sz="2000" dirty="0" smtClean="0"/>
                  <a:t>  </a:t>
                </a:r>
                <a14:m>
                  <m:oMath xmlns:m="http://schemas.openxmlformats.org/officeDocument/2006/math">
                    <m:sSub>
                      <m:sSubPr>
                        <m:ctrlPr>
                          <a:rPr lang="en-US" altLang="zh-CN" sz="2000" i="1" smtClean="0">
                            <a:latin typeface="Cambria Math" charset="0"/>
                          </a:rPr>
                        </m:ctrlPr>
                      </m:sSubPr>
                      <m:e>
                        <m:r>
                          <a:rPr lang="en-US" altLang="zh-CN" sz="2000" i="1" smtClean="0">
                            <a:latin typeface="Cambria Math" charset="0"/>
                            <a:ea typeface="Cambria Math" charset="0"/>
                            <a:cs typeface="Cambria Math" charset="0"/>
                          </a:rPr>
                          <m:t>𝜇</m:t>
                        </m:r>
                      </m:e>
                      <m:sub>
                        <m:r>
                          <a:rPr lang="en-US" altLang="zh-CN" sz="2000" i="1" smtClean="0">
                            <a:latin typeface="Cambria Math" charset="0"/>
                            <a:ea typeface="Cambria Math" charset="0"/>
                            <a:cs typeface="Cambria Math" charset="0"/>
                          </a:rPr>
                          <m:t>𝜃</m:t>
                        </m:r>
                      </m:sub>
                    </m:sSub>
                  </m:oMath>
                </a14:m>
                <a:r>
                  <a:rPr lang="zh-CN" altLang="en-US" sz="2000" dirty="0" smtClean="0"/>
                  <a:t>表示生成器生成的数据分布，</a:t>
                </a:r>
                <a:r>
                  <a:rPr kumimoji="1" lang="en-US" altLang="zh-CN" sz="2000" dirty="0">
                    <a:ea typeface="Cambria Math" charset="0"/>
                    <a:cs typeface="Cambria Math" charset="0"/>
                  </a:rPr>
                  <a:t> </a:t>
                </a:r>
                <a14:m>
                  <m:oMath xmlns:m="http://schemas.openxmlformats.org/officeDocument/2006/math">
                    <m:r>
                      <a:rPr kumimoji="1" lang="en-US" altLang="zh-CN" sz="2000" i="1">
                        <a:latin typeface="Cambria Math" charset="0"/>
                        <a:ea typeface="Cambria Math" charset="0"/>
                        <a:cs typeface="Cambria Math" charset="0"/>
                      </a:rPr>
                      <m:t>𝜈</m:t>
                    </m:r>
                  </m:oMath>
                </a14:m>
                <a:r>
                  <a:rPr lang="zh-CN" altLang="en-US" sz="2000" dirty="0" smtClean="0"/>
                  <a:t>表示真实的数据分布</a:t>
                </a:r>
              </a:p>
              <a:p>
                <a:pPr marL="0">
                  <a:lnSpc>
                    <a:spcPct val="140000"/>
                  </a:lnSpc>
                  <a:spcAft>
                    <a:spcPts val="600"/>
                  </a:spcAft>
                </a:pPr>
                <a:r>
                  <a:rPr lang="zh-CN" altLang="en-US" sz="2000" dirty="0" smtClean="0"/>
                  <a:t>生成器极小化</a:t>
                </a:r>
                <a:r>
                  <a:rPr lang="en-US" altLang="zh-CN" sz="2000" dirty="0" err="1"/>
                  <a:t>Wasserstei</a:t>
                </a:r>
                <a:r>
                  <a:rPr lang="zh-CN" altLang="en-US" sz="2000" dirty="0" smtClean="0"/>
                  <a:t>距离，                    </a:t>
                </a:r>
                <a:r>
                  <a:rPr lang="zh-CN" altLang="en-US" sz="2000" dirty="0" smtClean="0"/>
                  <a:t>判别器计算</a:t>
                </a:r>
                <a:r>
                  <a:rPr lang="en-US" altLang="zh-CN" sz="2000" dirty="0" err="1" smtClean="0"/>
                  <a:t>Wassertein</a:t>
                </a:r>
                <a:r>
                  <a:rPr lang="zh-CN" altLang="en-US" sz="2000" dirty="0" smtClean="0"/>
                  <a:t>距离</a:t>
                </a:r>
              </a:p>
              <a:p>
                <a:pPr marL="0">
                  <a:lnSpc>
                    <a:spcPct val="140000"/>
                  </a:lnSpc>
                  <a:spcAft>
                    <a:spcPts val="600"/>
                  </a:spcAft>
                </a:pPr>
                <a:r>
                  <a:rPr lang="zh-CN" altLang="en-US" sz="2000" dirty="0" smtClean="0"/>
                  <a:t>整个</a:t>
                </a:r>
                <a:r>
                  <a:rPr lang="en-US" altLang="zh-CN" sz="2000" dirty="0" smtClean="0"/>
                  <a:t>WGAN</a:t>
                </a:r>
                <a:r>
                  <a:rPr lang="zh-CN" altLang="en-US" sz="2000" dirty="0" smtClean="0"/>
                  <a:t>进行极小</a:t>
                </a:r>
                <a:r>
                  <a:rPr lang="en-US" altLang="zh-CN" sz="2000" dirty="0" smtClean="0"/>
                  <a:t>-</a:t>
                </a:r>
                <a:r>
                  <a:rPr lang="zh-CN" altLang="en-US" sz="2000" dirty="0" smtClean="0"/>
                  <a:t>极大优化：</a:t>
                </a:r>
              </a:p>
              <a:p>
                <a:pPr marL="0" indent="0">
                  <a:lnSpc>
                    <a:spcPct val="140000"/>
                  </a:lnSpc>
                  <a:spcAft>
                    <a:spcPts val="600"/>
                  </a:spcAft>
                  <a:buNone/>
                </a:pPr>
                <a:endParaRPr lang="zh-CN" altLang="en-US" sz="2000" dirty="0" smtClean="0"/>
              </a:p>
              <a:p>
                <a:pPr marL="0">
                  <a:lnSpc>
                    <a:spcPct val="140000"/>
                  </a:lnSpc>
                  <a:spcAft>
                    <a:spcPts val="600"/>
                  </a:spcAft>
                </a:pPr>
                <a:r>
                  <a:rPr lang="zh-CN" altLang="en-US" sz="2000" dirty="0" smtClean="0"/>
                  <a:t>判别器</a:t>
                </a:r>
                <a14:m>
                  <m:oMath xmlns:m="http://schemas.openxmlformats.org/officeDocument/2006/math">
                    <m:r>
                      <a:rPr kumimoji="1" lang="zh-CN" altLang="en-US" sz="2000" i="1">
                        <a:latin typeface="Cambria Math" charset="0"/>
                        <a:ea typeface="Cambria Math" charset="0"/>
                        <a:cs typeface="Cambria Math" charset="0"/>
                      </a:rPr>
                      <m:t>𝜉</m:t>
                    </m:r>
                  </m:oMath>
                </a14:m>
                <a:r>
                  <a:rPr lang="zh-CN" altLang="en-US" sz="2000" dirty="0" smtClean="0"/>
                  <a:t>极大化，生成器</a:t>
                </a:r>
                <a14:m>
                  <m:oMath xmlns:m="http://schemas.openxmlformats.org/officeDocument/2006/math">
                    <m:sSub>
                      <m:sSubPr>
                        <m:ctrlPr>
                          <a:rPr lang="en-US" altLang="zh-CN" sz="2000" i="1" smtClean="0">
                            <a:latin typeface="Cambria Math" charset="0"/>
                          </a:rPr>
                        </m:ctrlPr>
                      </m:sSubPr>
                      <m:e>
                        <m:r>
                          <a:rPr lang="en-US" altLang="zh-CN" sz="2000" b="0" i="1" smtClean="0">
                            <a:latin typeface="Cambria Math" charset="0"/>
                          </a:rPr>
                          <m:t>𝑔</m:t>
                        </m:r>
                      </m:e>
                      <m:sub>
                        <m:r>
                          <a:rPr lang="en-US" altLang="zh-CN" sz="2000" i="1" smtClean="0">
                            <a:latin typeface="Cambria Math" charset="0"/>
                            <a:ea typeface="Cambria Math" charset="0"/>
                            <a:cs typeface="Cambria Math" charset="0"/>
                          </a:rPr>
                          <m:t>𝜃</m:t>
                        </m:r>
                      </m:sub>
                    </m:sSub>
                  </m:oMath>
                </a14:m>
                <a:r>
                  <a:rPr lang="zh-CN" altLang="en-US" sz="2000" dirty="0" smtClean="0"/>
                  <a:t>极小化，各深度网络交替完成整个网络的优化</a:t>
                </a:r>
              </a:p>
              <a:p>
                <a:endParaRPr lang="zh-CN" altLang="en-US" dirty="0" smtClean="0"/>
              </a:p>
              <a:p>
                <a:endParaRPr kumimoji="1" lang="zh-CN" altLang="en-US" dirty="0">
                  <a:solidFill>
                    <a:schemeClr val="tx1"/>
                  </a:solidFill>
                </a:endParaRPr>
              </a:p>
            </p:txBody>
          </p:sp>
        </mc:Choice>
        <mc:Fallback>
          <p:sp>
            <p:nvSpPr>
              <p:cNvPr id="3" name="内容占位符 2"/>
              <p:cNvSpPr>
                <a:spLocks noGrp="1" noRot="1" noChangeAspect="1" noMove="1" noResize="1" noEditPoints="1" noAdjustHandles="1" noChangeArrowheads="1" noChangeShapeType="1" noTextEdit="1"/>
              </p:cNvSpPr>
              <p:nvPr>
                <p:ph sz="half" idx="19"/>
              </p:nvPr>
            </p:nvSpPr>
            <p:spPr>
              <a:blipFill rotWithShape="0">
                <a:blip r:embed="rId2"/>
                <a:stretch>
                  <a:fillRect l="-1404" b="-10450"/>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en-US" altLang="zh-CN" dirty="0" smtClean="0"/>
              <a:t>Wasserstein</a:t>
            </a:r>
            <a:r>
              <a:rPr lang="zh-CN" altLang="en-US" dirty="0" smtClean="0"/>
              <a:t> </a:t>
            </a:r>
            <a:r>
              <a:rPr lang="en-US" altLang="zh-CN" dirty="0" smtClean="0"/>
              <a:t>GAN</a:t>
            </a:r>
            <a:endParaRPr kumimoji="1" lang="zh-CN" altLang="en-US" dirty="0"/>
          </a:p>
        </p:txBody>
      </p:sp>
      <p:pic>
        <p:nvPicPr>
          <p:cNvPr id="5" name="图片 4"/>
          <p:cNvPicPr>
            <a:picLocks noChangeAspect="1"/>
          </p:cNvPicPr>
          <p:nvPr/>
        </p:nvPicPr>
        <p:blipFill>
          <a:blip r:embed="rId3"/>
          <a:stretch>
            <a:fillRect/>
          </a:stretch>
        </p:blipFill>
        <p:spPr>
          <a:xfrm>
            <a:off x="4050561" y="2702232"/>
            <a:ext cx="4064000" cy="774700"/>
          </a:xfrm>
          <a:prstGeom prst="rect">
            <a:avLst/>
          </a:prstGeom>
        </p:spPr>
      </p:pic>
      <p:pic>
        <p:nvPicPr>
          <p:cNvPr id="6" name="图片 5"/>
          <p:cNvPicPr>
            <a:picLocks noChangeAspect="1"/>
          </p:cNvPicPr>
          <p:nvPr/>
        </p:nvPicPr>
        <p:blipFill>
          <a:blip r:embed="rId4"/>
          <a:stretch>
            <a:fillRect/>
          </a:stretch>
        </p:blipFill>
        <p:spPr>
          <a:xfrm>
            <a:off x="4295800" y="4028610"/>
            <a:ext cx="1409700" cy="284212"/>
          </a:xfrm>
          <a:prstGeom prst="rect">
            <a:avLst/>
          </a:prstGeom>
        </p:spPr>
      </p:pic>
      <p:pic>
        <p:nvPicPr>
          <p:cNvPr id="7" name="图片 6"/>
          <p:cNvPicPr>
            <a:picLocks noChangeAspect="1"/>
          </p:cNvPicPr>
          <p:nvPr/>
        </p:nvPicPr>
        <p:blipFill>
          <a:blip r:embed="rId5"/>
          <a:stretch>
            <a:fillRect/>
          </a:stretch>
        </p:blipFill>
        <p:spPr>
          <a:xfrm>
            <a:off x="4050561" y="4938505"/>
            <a:ext cx="4102100" cy="673100"/>
          </a:xfrm>
          <a:prstGeom prst="rect">
            <a:avLst/>
          </a:prstGeom>
        </p:spPr>
      </p:pic>
    </p:spTree>
    <p:extLst>
      <p:ext uri="{BB962C8B-B14F-4D97-AF65-F5344CB8AC3E}">
        <p14:creationId xmlns:p14="http://schemas.microsoft.com/office/powerpoint/2010/main" val="60399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720507-323A-874F-BF83-F21C73724252}"/>
              </a:ext>
            </a:extLst>
          </p:cNvPr>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53999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BFD306-19B1-E047-B928-8F6EFB6C86F0}"/>
              </a:ext>
            </a:extLst>
          </p:cNvPr>
          <p:cNvSpPr>
            <a:spLocks noGrp="1"/>
          </p:cNvSpPr>
          <p:nvPr>
            <p:ph type="title"/>
          </p:nvPr>
        </p:nvSpPr>
        <p:spPr>
          <a:xfrm>
            <a:off x="695400" y="620688"/>
            <a:ext cx="10847439" cy="521208"/>
          </a:xfrm>
          <a:prstGeom prst="rect">
            <a:avLst/>
          </a:prstGeom>
        </p:spPr>
        <p:txBody>
          <a:bodyPr/>
          <a:lstStyle/>
          <a:p>
            <a:r>
              <a:rPr lang="en-US" altLang="zh-CN" dirty="0"/>
              <a:t>Riemannian geometry</a:t>
            </a:r>
            <a:endParaRPr lang="en-US" altLang="zh-CN" dirty="0"/>
          </a:p>
        </p:txBody>
      </p:sp>
      <p:sp>
        <p:nvSpPr>
          <p:cNvPr id="3" name="内容占位符 2">
            <a:extLst>
              <a:ext uri="{FF2B5EF4-FFF2-40B4-BE49-F238E27FC236}">
                <a16:creationId xmlns:mc="http://schemas.openxmlformats.org/markup-compatibility/2006" xmlns:a14="http://schemas.microsoft.com/office/drawing/2010/main" xmlns:a16="http://schemas.microsoft.com/office/drawing/2014/main" xmlns="" id="{EBA228A4-2CBF-E942-9513-389F60E293D4}"/>
              </a:ext>
            </a:extLst>
          </p:cNvPr>
          <p:cNvSpPr>
            <a:spLocks noGrp="1"/>
          </p:cNvSpPr>
          <p:nvPr>
            <p:ph sz="half" idx="19"/>
          </p:nvPr>
        </p:nvSpPr>
        <p:spPr/>
        <p:txBody>
          <a:bodyPr/>
          <a:lstStyle/>
          <a:p>
            <a:pPr>
              <a:lnSpc>
                <a:spcPct val="140000"/>
              </a:lnSpc>
              <a:spcAft>
                <a:spcPts val="600"/>
              </a:spcAft>
            </a:pPr>
            <a:r>
              <a:rPr kumimoji="1" lang="zh-CN" altLang="en-US" dirty="0" smtClean="0"/>
              <a:t>流行（</a:t>
            </a:r>
            <a:r>
              <a:rPr kumimoji="1" lang="en-US" altLang="zh-CN" dirty="0" smtClean="0"/>
              <a:t>Manifold</a:t>
            </a:r>
            <a:r>
              <a:rPr kumimoji="1" lang="zh-CN" altLang="en-US" dirty="0" smtClean="0"/>
              <a:t>）：由点组成的集合</a:t>
            </a:r>
            <a:r>
              <a:rPr kumimoji="1" lang="en-US" altLang="zh-CN" dirty="0" smtClean="0"/>
              <a:t>M</a:t>
            </a:r>
            <a:r>
              <a:rPr kumimoji="1" lang="zh-CN" altLang="en-US" dirty="0" smtClean="0"/>
              <a:t>，</a:t>
            </a:r>
            <a:r>
              <a:rPr kumimoji="1" lang="en-US" altLang="zh-CN" dirty="0" smtClean="0"/>
              <a:t>M</a:t>
            </a:r>
            <a:r>
              <a:rPr kumimoji="1" lang="zh-CN" altLang="en-US" dirty="0" smtClean="0"/>
              <a:t>中每一个点的附近都有一个邻域，那个邻域和欧式空间同胚</a:t>
            </a:r>
          </a:p>
          <a:p>
            <a:pPr marL="360000" indent="0">
              <a:lnSpc>
                <a:spcPct val="140000"/>
              </a:lnSpc>
              <a:spcAft>
                <a:spcPts val="600"/>
              </a:spcAft>
              <a:buNone/>
            </a:pPr>
            <a:r>
              <a:rPr kumimoji="1" lang="zh-CN" altLang="en-US" sz="2000" dirty="0" smtClean="0">
                <a:latin typeface="KaiTi" charset="0"/>
                <a:ea typeface="KaiTi" charset="0"/>
                <a:cs typeface="KaiTi" charset="0"/>
              </a:rPr>
              <a:t>足球：一块一块皮缝出来的球形物体，它的表面就是一个流行；足球上的每个点都在某块皮上，但那块皮扯下来是个平坦的东西</a:t>
            </a:r>
          </a:p>
          <a:p>
            <a:pPr>
              <a:lnSpc>
                <a:spcPct val="140000"/>
              </a:lnSpc>
              <a:spcAft>
                <a:spcPts val="600"/>
              </a:spcAft>
            </a:pPr>
            <a:r>
              <a:rPr kumimoji="1" lang="zh-CN" altLang="en-US" dirty="0" smtClean="0"/>
              <a:t>我们看几何对象，一般都是从“外蕴”看，即在这个几何体所在的更高维空间看；比如足球，它是个二维的东西，但我们是在三维空间看它</a:t>
            </a:r>
          </a:p>
          <a:p>
            <a:pPr>
              <a:lnSpc>
                <a:spcPct val="140000"/>
              </a:lnSpc>
              <a:spcAft>
                <a:spcPts val="600"/>
              </a:spcAft>
            </a:pPr>
            <a:r>
              <a:rPr kumimoji="1" lang="zh-CN" altLang="en-US" dirty="0" smtClean="0"/>
              <a:t>黎曼几何是站着流行自身上看，叫“内蕴”</a:t>
            </a:r>
            <a:endParaRPr kumimoji="1" lang="zh-CN" altLang="en-US" dirty="0"/>
          </a:p>
        </p:txBody>
      </p:sp>
      <p:sp>
        <p:nvSpPr>
          <p:cNvPr id="4" name="幻灯片编号占位符 3">
            <a:extLst>
              <a:ext uri="{FF2B5EF4-FFF2-40B4-BE49-F238E27FC236}">
                <a16:creationId xmlns:a16="http://schemas.microsoft.com/office/drawing/2014/main" xmlns="" id="{A9F2008C-7591-024B-845B-07C20C5E5ABF}"/>
              </a:ext>
            </a:extLst>
          </p:cNvPr>
          <p:cNvSpPr>
            <a:spLocks noGrp="1"/>
          </p:cNvSpPr>
          <p:nvPr>
            <p:ph type="sldNum" sz="quarter" idx="4"/>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64704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5</a:t>
            </a:fld>
            <a:endParaRPr lang="en-US" dirty="0"/>
          </a:p>
        </p:txBody>
      </p:sp>
      <p:sp>
        <p:nvSpPr>
          <p:cNvPr id="3" name="内容占位符 2"/>
          <p:cNvSpPr>
            <a:spLocks noGrp="1"/>
          </p:cNvSpPr>
          <p:nvPr>
            <p:ph sz="half" idx="19"/>
          </p:nvPr>
        </p:nvSpPr>
        <p:spPr>
          <a:xfrm>
            <a:off x="703543" y="1484784"/>
            <a:ext cx="10847439" cy="3960440"/>
          </a:xfrm>
        </p:spPr>
        <p:txBody>
          <a:bodyPr/>
          <a:lstStyle/>
          <a:p>
            <a:pPr>
              <a:lnSpc>
                <a:spcPct val="140000"/>
              </a:lnSpc>
              <a:spcAft>
                <a:spcPts val="600"/>
              </a:spcAft>
            </a:pPr>
            <a:r>
              <a:rPr lang="en-US" altLang="zh-CN" dirty="0">
                <a:solidFill>
                  <a:schemeClr val="tx1"/>
                </a:solidFill>
              </a:rPr>
              <a:t>High-dimensional data often lies on or near a much lower dimensional, curved manifold </a:t>
            </a:r>
          </a:p>
          <a:p>
            <a:pPr>
              <a:lnSpc>
                <a:spcPct val="140000"/>
              </a:lnSpc>
              <a:spcAft>
                <a:spcPts val="600"/>
              </a:spcAft>
            </a:pPr>
            <a:r>
              <a:rPr lang="en-US" altLang="zh-CN" dirty="0">
                <a:solidFill>
                  <a:schemeClr val="tx1"/>
                </a:solidFill>
              </a:rPr>
              <a:t>A good way to represent data points is by their low-dimensional coordinates </a:t>
            </a:r>
            <a:endParaRPr kumimoji="1" lang="zh-CN" altLang="en-US" dirty="0" smtClean="0">
              <a:solidFill>
                <a:schemeClr val="tx1"/>
              </a:solidFill>
            </a:endParaRPr>
          </a:p>
          <a:p>
            <a:pPr>
              <a:lnSpc>
                <a:spcPct val="140000"/>
              </a:lnSpc>
              <a:spcAft>
                <a:spcPts val="600"/>
              </a:spcAft>
            </a:pPr>
            <a:r>
              <a:rPr lang="en-US" altLang="zh-CN" dirty="0">
                <a:solidFill>
                  <a:schemeClr val="tx1"/>
                </a:solidFill>
              </a:rPr>
              <a:t>The low-dimensional representation of the data should capture information about high- dimensional pairwise distances </a:t>
            </a:r>
            <a:endParaRPr kumimoji="1" lang="zh-CN" altLang="en-US" dirty="0" smtClean="0">
              <a:solidFill>
                <a:schemeClr val="tx1"/>
              </a:solidFill>
            </a:endParaRPr>
          </a:p>
        </p:txBody>
      </p:sp>
      <p:sp>
        <p:nvSpPr>
          <p:cNvPr id="4" name="标题 3"/>
          <p:cNvSpPr>
            <a:spLocks noGrp="1"/>
          </p:cNvSpPr>
          <p:nvPr>
            <p:ph type="title"/>
          </p:nvPr>
        </p:nvSpPr>
        <p:spPr/>
        <p:txBody>
          <a:bodyPr/>
          <a:lstStyle/>
          <a:p>
            <a:r>
              <a:rPr kumimoji="1" lang="en-US" altLang="zh-CN" dirty="0" smtClean="0">
                <a:solidFill>
                  <a:schemeClr val="tx1"/>
                </a:solidFill>
              </a:rPr>
              <a:t>Manifold</a:t>
            </a:r>
            <a:r>
              <a:rPr kumimoji="1" lang="zh-CN" altLang="en-US" dirty="0" smtClean="0">
                <a:solidFill>
                  <a:schemeClr val="tx1"/>
                </a:solidFill>
              </a:rPr>
              <a:t> </a:t>
            </a:r>
            <a:r>
              <a:rPr kumimoji="1" lang="en-US" altLang="zh-CN" dirty="0" smtClean="0">
                <a:solidFill>
                  <a:schemeClr val="tx1"/>
                </a:solidFill>
              </a:rPr>
              <a:t>Learning</a:t>
            </a:r>
            <a:r>
              <a:rPr kumimoji="1" lang="zh-CN" altLang="en-US" dirty="0" smtClean="0">
                <a:solidFill>
                  <a:schemeClr val="tx1"/>
                </a:solidFill>
              </a:rPr>
              <a:t>：</a:t>
            </a:r>
            <a:r>
              <a:rPr kumimoji="1" lang="en-US" altLang="zh-CN" dirty="0" smtClean="0">
                <a:solidFill>
                  <a:schemeClr val="tx1"/>
                </a:solidFill>
              </a:rPr>
              <a:t>Some</a:t>
            </a:r>
            <a:r>
              <a:rPr kumimoji="1" lang="zh-CN" altLang="en-US" dirty="0" smtClean="0">
                <a:solidFill>
                  <a:schemeClr val="tx1"/>
                </a:solidFill>
              </a:rPr>
              <a:t> </a:t>
            </a:r>
            <a:r>
              <a:rPr kumimoji="1" lang="en-US" altLang="zh-CN" dirty="0" smtClean="0">
                <a:solidFill>
                  <a:schemeClr val="tx1"/>
                </a:solidFill>
              </a:rPr>
              <a:t>Assumptions</a:t>
            </a:r>
            <a:endParaRPr kumimoji="1" lang="zh-CN" altLang="en-US" dirty="0">
              <a:solidFill>
                <a:schemeClr val="tx1"/>
              </a:solidFill>
            </a:endParaRPr>
          </a:p>
        </p:txBody>
      </p:sp>
    </p:spTree>
    <p:extLst>
      <p:ext uri="{BB962C8B-B14F-4D97-AF65-F5344CB8AC3E}">
        <p14:creationId xmlns:p14="http://schemas.microsoft.com/office/powerpoint/2010/main" val="2067950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6</a:t>
            </a:fld>
            <a:endParaRPr lang="en-US" dirty="0"/>
          </a:p>
        </p:txBody>
      </p:sp>
      <p:pic>
        <p:nvPicPr>
          <p:cNvPr id="5" name="内容占位符 4"/>
          <p:cNvPicPr>
            <a:picLocks noGrp="1" noChangeAspect="1"/>
          </p:cNvPicPr>
          <p:nvPr>
            <p:ph sz="half" idx="19"/>
          </p:nvPr>
        </p:nvPicPr>
        <p:blipFill>
          <a:blip r:embed="rId2"/>
          <a:stretch>
            <a:fillRect/>
          </a:stretch>
        </p:blipFill>
        <p:spPr>
          <a:xfrm>
            <a:off x="5061010" y="1268641"/>
            <a:ext cx="6480720" cy="5193454"/>
          </a:xfrm>
          <a:prstGeom prst="rect">
            <a:avLst/>
          </a:prstGeom>
        </p:spPr>
      </p:pic>
      <p:sp>
        <p:nvSpPr>
          <p:cNvPr id="4" name="标题 3"/>
          <p:cNvSpPr>
            <a:spLocks noGrp="1"/>
          </p:cNvSpPr>
          <p:nvPr>
            <p:ph type="title"/>
          </p:nvPr>
        </p:nvSpPr>
        <p:spPr/>
        <p:txBody>
          <a:bodyPr/>
          <a:lstStyle/>
          <a:p>
            <a:r>
              <a:rPr kumimoji="1" lang="en-US" altLang="zh-CN" dirty="0">
                <a:solidFill>
                  <a:schemeClr val="tx1"/>
                </a:solidFill>
              </a:rPr>
              <a:t>Manifold</a:t>
            </a:r>
            <a:r>
              <a:rPr kumimoji="1" lang="zh-CN" altLang="en-US" dirty="0">
                <a:solidFill>
                  <a:schemeClr val="tx1"/>
                </a:solidFill>
              </a:rPr>
              <a:t> </a:t>
            </a:r>
            <a:r>
              <a:rPr kumimoji="1" lang="en-US" altLang="zh-CN" dirty="0" smtClean="0">
                <a:solidFill>
                  <a:schemeClr val="tx1"/>
                </a:solidFill>
              </a:rPr>
              <a:t>Learning</a:t>
            </a:r>
            <a:r>
              <a:rPr kumimoji="1" lang="zh-CN" altLang="en-US" dirty="0" smtClean="0">
                <a:solidFill>
                  <a:schemeClr val="tx1"/>
                </a:solidFill>
              </a:rPr>
              <a:t>：</a:t>
            </a:r>
            <a:r>
              <a:rPr kumimoji="1" lang="en-US" altLang="zh-CN" dirty="0" smtClean="0">
                <a:solidFill>
                  <a:schemeClr val="tx1"/>
                </a:solidFill>
              </a:rPr>
              <a:t>Examples</a:t>
            </a:r>
            <a:endParaRPr kumimoji="1" lang="zh-CN" altLang="en-US" dirty="0"/>
          </a:p>
        </p:txBody>
      </p:sp>
      <p:sp>
        <p:nvSpPr>
          <p:cNvPr id="6" name="内容占位符 2"/>
          <p:cNvSpPr txBox="1">
            <a:spLocks/>
          </p:cNvSpPr>
          <p:nvPr/>
        </p:nvSpPr>
        <p:spPr bwMode="gray">
          <a:xfrm>
            <a:off x="703543" y="1484784"/>
            <a:ext cx="3736273" cy="3960440"/>
          </a:xfrm>
          <a:prstGeom prst="rect">
            <a:avLst/>
          </a:prstGeom>
        </p:spPr>
        <p:txBody>
          <a:bodyPr lIns="0" tIns="0" rIns="0" bIns="0"/>
          <a:lstStyle>
            <a:lvl1pPr marL="171450" indent="-171450" algn="l" defTabSz="914400" rtl="0" eaLnBrk="1" latinLnBrk="0" hangingPunct="1">
              <a:lnSpc>
                <a:spcPct val="90000"/>
              </a:lnSpc>
              <a:spcBef>
                <a:spcPts val="500"/>
              </a:spcBef>
              <a:buClrTx/>
              <a:buFont typeface="Arial" panose="020B0604020202020204" pitchFamily="34" charset="0"/>
              <a:buChar char="•"/>
              <a:defRPr sz="24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gn="l" defTabSz="914400" rtl="0" eaLnBrk="1" latinLnBrk="0" hangingPunct="1">
              <a:lnSpc>
                <a:spcPct val="90000"/>
              </a:lnSpc>
              <a:spcBef>
                <a:spcPts val="500"/>
              </a:spcBef>
              <a:buClrTx/>
              <a:buFont typeface="Arial" pitchFamily="34" charset="0"/>
              <a:buChar char="–"/>
              <a:defRPr sz="20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gn="l" defTabSz="914400" rtl="0" eaLnBrk="1" latinLnBrk="0" hangingPunct="1">
              <a:lnSpc>
                <a:spcPct val="90000"/>
              </a:lnSpc>
              <a:spcBef>
                <a:spcPts val="500"/>
              </a:spcBef>
              <a:buClrTx/>
              <a:buFont typeface="Arial" panose="020B0604020202020204" pitchFamily="34" charset="0"/>
              <a:buChar char="-"/>
              <a:defRPr sz="18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gn="l" defTabSz="914400" rtl="0" eaLnBrk="1" latinLnBrk="0" hangingPunct="1">
              <a:lnSpc>
                <a:spcPct val="90000"/>
              </a:lnSpc>
              <a:spcBef>
                <a:spcPts val="500"/>
              </a:spcBef>
              <a:buClrTx/>
              <a:buFont typeface="Arial" panose="020B0604020202020204" pitchFamily="34" charset="0"/>
              <a:buChar char="-"/>
              <a:defRPr sz="16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gn="l" defTabSz="914400" rtl="0" eaLnBrk="1" latinLnBrk="0" hangingPunct="1">
              <a:lnSpc>
                <a:spcPct val="90000"/>
              </a:lnSpc>
              <a:spcBef>
                <a:spcPts val="500"/>
              </a:spcBef>
              <a:buClrTx/>
              <a:buFont typeface="Arial" panose="020B0604020202020204" pitchFamily="34" charset="0"/>
              <a:buChar char="-"/>
              <a:defRPr sz="14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a:lstStyle>
          <a:p>
            <a:pPr>
              <a:lnSpc>
                <a:spcPct val="140000"/>
              </a:lnSpc>
              <a:spcAft>
                <a:spcPts val="600"/>
              </a:spcAft>
            </a:pPr>
            <a:r>
              <a:rPr kumimoji="1" lang="en-US" altLang="zh-CN" dirty="0" smtClean="0">
                <a:solidFill>
                  <a:schemeClr val="tx1"/>
                </a:solidFill>
              </a:rPr>
              <a:t>A</a:t>
            </a:r>
            <a:r>
              <a:rPr kumimoji="1" lang="zh-CN" altLang="en-US" dirty="0" smtClean="0">
                <a:solidFill>
                  <a:schemeClr val="tx1"/>
                </a:solidFill>
              </a:rPr>
              <a:t> </a:t>
            </a:r>
            <a:r>
              <a:rPr kumimoji="1" lang="en-US" altLang="zh-CN" dirty="0" smtClean="0">
                <a:solidFill>
                  <a:schemeClr val="tx1"/>
                </a:solidFill>
              </a:rPr>
              <a:t>person’s</a:t>
            </a:r>
            <a:r>
              <a:rPr kumimoji="1" lang="zh-CN" altLang="en-US" dirty="0" smtClean="0">
                <a:solidFill>
                  <a:schemeClr val="tx1"/>
                </a:solidFill>
              </a:rPr>
              <a:t> </a:t>
            </a:r>
            <a:r>
              <a:rPr kumimoji="1" lang="en-US" altLang="zh-CN" dirty="0" smtClean="0">
                <a:solidFill>
                  <a:schemeClr val="tx1"/>
                </a:solidFill>
              </a:rPr>
              <a:t>face</a:t>
            </a:r>
            <a:r>
              <a:rPr kumimoji="1" lang="zh-CN" altLang="en-US" dirty="0">
                <a:solidFill>
                  <a:schemeClr val="tx1"/>
                </a:solidFill>
              </a:rPr>
              <a:t> </a:t>
            </a:r>
            <a:r>
              <a:rPr kumimoji="1" lang="en-US" altLang="zh-CN" dirty="0" smtClean="0">
                <a:solidFill>
                  <a:schemeClr val="tx1"/>
                </a:solidFill>
              </a:rPr>
              <a:t>pictures</a:t>
            </a:r>
            <a:r>
              <a:rPr kumimoji="1" lang="zh-CN" altLang="en-US" dirty="0" smtClean="0">
                <a:solidFill>
                  <a:schemeClr val="tx1"/>
                </a:solidFill>
              </a:rPr>
              <a:t> </a:t>
            </a:r>
            <a:r>
              <a:rPr kumimoji="1" lang="en-US" altLang="zh-CN" dirty="0" smtClean="0">
                <a:solidFill>
                  <a:schemeClr val="tx1"/>
                </a:solidFill>
              </a:rPr>
              <a:t>lie</a:t>
            </a:r>
            <a:r>
              <a:rPr kumimoji="1" lang="zh-CN" altLang="en-US" dirty="0" smtClean="0">
                <a:solidFill>
                  <a:schemeClr val="tx1"/>
                </a:solidFill>
              </a:rPr>
              <a:t> </a:t>
            </a:r>
            <a:r>
              <a:rPr kumimoji="1" lang="en-US" altLang="zh-CN" dirty="0" smtClean="0">
                <a:solidFill>
                  <a:schemeClr val="tx1"/>
                </a:solidFill>
              </a:rPr>
              <a:t>on</a:t>
            </a:r>
            <a:r>
              <a:rPr kumimoji="1" lang="zh-CN" altLang="en-US" dirty="0" smtClean="0">
                <a:solidFill>
                  <a:schemeClr val="tx1"/>
                </a:solidFill>
              </a:rPr>
              <a:t> </a:t>
            </a:r>
            <a:r>
              <a:rPr kumimoji="1" lang="en-US" altLang="zh-CN" dirty="0" smtClean="0">
                <a:solidFill>
                  <a:schemeClr val="tx1"/>
                </a:solidFill>
              </a:rPr>
              <a:t>an</a:t>
            </a:r>
            <a:r>
              <a:rPr kumimoji="1" lang="zh-CN" altLang="en-US" dirty="0" smtClean="0">
                <a:solidFill>
                  <a:schemeClr val="tx1"/>
                </a:solidFill>
              </a:rPr>
              <a:t> </a:t>
            </a:r>
            <a:r>
              <a:rPr kumimoji="1" lang="en-US" altLang="zh-CN" dirty="0" smtClean="0">
                <a:solidFill>
                  <a:schemeClr val="tx1"/>
                </a:solidFill>
              </a:rPr>
              <a:t>intrinsically</a:t>
            </a:r>
            <a:r>
              <a:rPr kumimoji="1" lang="zh-CN" altLang="en-US" dirty="0" smtClean="0">
                <a:solidFill>
                  <a:schemeClr val="tx1"/>
                </a:solidFill>
              </a:rPr>
              <a:t> </a:t>
            </a:r>
            <a:r>
              <a:rPr kumimoji="1" lang="en-US" altLang="zh-CN" dirty="0" smtClean="0">
                <a:solidFill>
                  <a:schemeClr val="tx1"/>
                </a:solidFill>
              </a:rPr>
              <a:t>three-dimensional</a:t>
            </a:r>
            <a:r>
              <a:rPr kumimoji="1" lang="zh-CN" altLang="en-US" dirty="0" smtClean="0">
                <a:solidFill>
                  <a:schemeClr val="tx1"/>
                </a:solidFill>
              </a:rPr>
              <a:t> </a:t>
            </a:r>
            <a:r>
              <a:rPr kumimoji="1" lang="en-US" altLang="zh-CN" dirty="0" smtClean="0">
                <a:solidFill>
                  <a:schemeClr val="tx1"/>
                </a:solidFill>
              </a:rPr>
              <a:t>manifold—by</a:t>
            </a:r>
            <a:r>
              <a:rPr kumimoji="1" lang="zh-CN" altLang="en-US" dirty="0">
                <a:solidFill>
                  <a:schemeClr val="tx1"/>
                </a:solidFill>
              </a:rPr>
              <a:t> </a:t>
            </a:r>
            <a:r>
              <a:rPr kumimoji="1" lang="en-US" altLang="zh-CN" dirty="0" smtClean="0">
                <a:solidFill>
                  <a:schemeClr val="tx1"/>
                </a:solidFill>
              </a:rPr>
              <a:t>ISOMAP</a:t>
            </a:r>
            <a:endParaRPr kumimoji="1" lang="zh-CN" altLang="en-US" dirty="0" smtClean="0">
              <a:solidFill>
                <a:schemeClr val="tx1"/>
              </a:solidFill>
            </a:endParaRPr>
          </a:p>
        </p:txBody>
      </p:sp>
    </p:spTree>
    <p:extLst>
      <p:ext uri="{BB962C8B-B14F-4D97-AF65-F5344CB8AC3E}">
        <p14:creationId xmlns:p14="http://schemas.microsoft.com/office/powerpoint/2010/main" val="745383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7</a:t>
            </a:fld>
            <a:endParaRPr lang="en-US" dirty="0"/>
          </a:p>
        </p:txBody>
      </p:sp>
      <p:sp>
        <p:nvSpPr>
          <p:cNvPr id="4" name="标题 3"/>
          <p:cNvSpPr>
            <a:spLocks noGrp="1"/>
          </p:cNvSpPr>
          <p:nvPr>
            <p:ph type="title"/>
          </p:nvPr>
        </p:nvSpPr>
        <p:spPr/>
        <p:txBody>
          <a:bodyPr/>
          <a:lstStyle/>
          <a:p>
            <a:r>
              <a:rPr kumimoji="1" lang="en-US" altLang="zh-CN" dirty="0">
                <a:solidFill>
                  <a:schemeClr val="tx1"/>
                </a:solidFill>
              </a:rPr>
              <a:t>Manifold</a:t>
            </a:r>
            <a:r>
              <a:rPr kumimoji="1" lang="zh-CN" altLang="en-US" dirty="0">
                <a:solidFill>
                  <a:schemeClr val="tx1"/>
                </a:solidFill>
              </a:rPr>
              <a:t> </a:t>
            </a:r>
            <a:r>
              <a:rPr kumimoji="1" lang="en-US" altLang="zh-CN" dirty="0" smtClean="0">
                <a:solidFill>
                  <a:schemeClr val="tx1"/>
                </a:solidFill>
              </a:rPr>
              <a:t>Learning</a:t>
            </a:r>
            <a:r>
              <a:rPr kumimoji="1" lang="zh-CN" altLang="en-US" dirty="0" smtClean="0">
                <a:solidFill>
                  <a:schemeClr val="tx1"/>
                </a:solidFill>
              </a:rPr>
              <a:t>：</a:t>
            </a:r>
            <a:r>
              <a:rPr kumimoji="1" lang="en-US" altLang="zh-CN" dirty="0" smtClean="0">
                <a:solidFill>
                  <a:schemeClr val="tx1"/>
                </a:solidFill>
              </a:rPr>
              <a:t>Examples</a:t>
            </a:r>
            <a:endParaRPr kumimoji="1" lang="zh-CN" altLang="en-US" dirty="0"/>
          </a:p>
        </p:txBody>
      </p:sp>
      <p:sp>
        <p:nvSpPr>
          <p:cNvPr id="6" name="内容占位符 2"/>
          <p:cNvSpPr txBox="1">
            <a:spLocks/>
          </p:cNvSpPr>
          <p:nvPr/>
        </p:nvSpPr>
        <p:spPr bwMode="gray">
          <a:xfrm>
            <a:off x="703543" y="1484784"/>
            <a:ext cx="3736273" cy="3960440"/>
          </a:xfrm>
          <a:prstGeom prst="rect">
            <a:avLst/>
          </a:prstGeom>
        </p:spPr>
        <p:txBody>
          <a:bodyPr lIns="0" tIns="0" rIns="0" bIns="0"/>
          <a:lstStyle>
            <a:lvl1pPr marL="171450" indent="-171450" algn="l" defTabSz="914400" rtl="0" eaLnBrk="1" latinLnBrk="0" hangingPunct="1">
              <a:lnSpc>
                <a:spcPct val="90000"/>
              </a:lnSpc>
              <a:spcBef>
                <a:spcPts val="500"/>
              </a:spcBef>
              <a:buClrTx/>
              <a:buFont typeface="Arial" panose="020B0604020202020204" pitchFamily="34" charset="0"/>
              <a:buChar char="•"/>
              <a:defRPr sz="24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1pPr>
            <a:lvl2pPr marL="609493" indent="-228560" algn="l" defTabSz="914400" rtl="0" eaLnBrk="1" latinLnBrk="0" hangingPunct="1">
              <a:lnSpc>
                <a:spcPct val="90000"/>
              </a:lnSpc>
              <a:spcBef>
                <a:spcPts val="500"/>
              </a:spcBef>
              <a:buClrTx/>
              <a:buFont typeface="Arial" pitchFamily="34" charset="0"/>
              <a:buChar char="–"/>
              <a:defRPr sz="20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2pPr>
            <a:lvl3pPr marL="835938" indent="-150258" algn="l" defTabSz="914400" rtl="0" eaLnBrk="1" latinLnBrk="0" hangingPunct="1">
              <a:lnSpc>
                <a:spcPct val="90000"/>
              </a:lnSpc>
              <a:spcBef>
                <a:spcPts val="500"/>
              </a:spcBef>
              <a:buClrTx/>
              <a:buFont typeface="Arial" panose="020B0604020202020204" pitchFamily="34" charset="0"/>
              <a:buChar char="-"/>
              <a:defRPr sz="18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3pPr>
            <a:lvl4pPr marL="1147033" indent="-156606" algn="l" defTabSz="914400" rtl="0" eaLnBrk="1" latinLnBrk="0" hangingPunct="1">
              <a:lnSpc>
                <a:spcPct val="90000"/>
              </a:lnSpc>
              <a:spcBef>
                <a:spcPts val="500"/>
              </a:spcBef>
              <a:buClrTx/>
              <a:buFont typeface="Arial" panose="020B0604020202020204" pitchFamily="34" charset="0"/>
              <a:buChar char="-"/>
              <a:defRPr sz="16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4pPr>
            <a:lvl5pPr marL="1445431" indent="-150258" algn="l" defTabSz="914400" rtl="0" eaLnBrk="1" latinLnBrk="0" hangingPunct="1">
              <a:lnSpc>
                <a:spcPct val="90000"/>
              </a:lnSpc>
              <a:spcBef>
                <a:spcPts val="500"/>
              </a:spcBef>
              <a:buClrTx/>
              <a:buFont typeface="Arial" panose="020B0604020202020204" pitchFamily="34" charset="0"/>
              <a:buChar char="-"/>
              <a:defRPr sz="1400" b="0" i="0" kern="1200">
                <a:solidFill>
                  <a:srgbClr val="505050"/>
                </a:solidFill>
                <a:latin typeface="Microsoft YaHei Light" panose="020B0502040204020203" pitchFamily="34" charset="-122"/>
                <a:ea typeface="Microsoft YaHei Light" panose="020B0502040204020203"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a:lstStyle>
          <a:p>
            <a:pPr>
              <a:lnSpc>
                <a:spcPct val="140000"/>
              </a:lnSpc>
              <a:spcAft>
                <a:spcPts val="600"/>
              </a:spcAft>
            </a:pPr>
            <a:r>
              <a:rPr kumimoji="1" lang="en-US" altLang="zh-CN" dirty="0" smtClean="0">
                <a:solidFill>
                  <a:schemeClr val="tx1"/>
                </a:solidFill>
              </a:rPr>
              <a:t>Images</a:t>
            </a:r>
            <a:r>
              <a:rPr kumimoji="1" lang="zh-CN" altLang="en-US" dirty="0" smtClean="0">
                <a:solidFill>
                  <a:schemeClr val="tx1"/>
                </a:solidFill>
              </a:rPr>
              <a:t> </a:t>
            </a:r>
            <a:r>
              <a:rPr kumimoji="1" lang="en-US" altLang="zh-CN" dirty="0" smtClean="0">
                <a:solidFill>
                  <a:schemeClr val="tx1"/>
                </a:solidFill>
              </a:rPr>
              <a:t>of</a:t>
            </a:r>
            <a:r>
              <a:rPr kumimoji="1" lang="zh-CN" altLang="en-US" dirty="0" smtClean="0">
                <a:solidFill>
                  <a:schemeClr val="tx1"/>
                </a:solidFill>
              </a:rPr>
              <a:t> </a:t>
            </a:r>
            <a:r>
              <a:rPr kumimoji="1" lang="en-US" altLang="zh-CN" dirty="0" smtClean="0">
                <a:solidFill>
                  <a:schemeClr val="tx1"/>
                </a:solidFill>
              </a:rPr>
              <a:t>faces</a:t>
            </a:r>
            <a:r>
              <a:rPr kumimoji="1" lang="zh-CN" altLang="en-US" dirty="0" smtClean="0">
                <a:solidFill>
                  <a:schemeClr val="tx1"/>
                </a:solidFill>
              </a:rPr>
              <a:t> </a:t>
            </a:r>
            <a:r>
              <a:rPr kumimoji="1" lang="en-US" altLang="zh-CN" dirty="0" smtClean="0">
                <a:solidFill>
                  <a:schemeClr val="tx1"/>
                </a:solidFill>
              </a:rPr>
              <a:t>mapped</a:t>
            </a:r>
            <a:r>
              <a:rPr kumimoji="1" lang="zh-CN" altLang="en-US" dirty="0" smtClean="0">
                <a:solidFill>
                  <a:schemeClr val="tx1"/>
                </a:solidFill>
              </a:rPr>
              <a:t> </a:t>
            </a:r>
            <a:r>
              <a:rPr kumimoji="1" lang="en-US" altLang="zh-CN" dirty="0" smtClean="0">
                <a:solidFill>
                  <a:schemeClr val="tx1"/>
                </a:solidFill>
              </a:rPr>
              <a:t>into</a:t>
            </a:r>
            <a:r>
              <a:rPr kumimoji="1" lang="zh-CN" altLang="en-US" dirty="0" smtClean="0">
                <a:solidFill>
                  <a:schemeClr val="tx1"/>
                </a:solidFill>
              </a:rPr>
              <a:t> </a:t>
            </a:r>
            <a:r>
              <a:rPr kumimoji="1" lang="en-US" altLang="zh-CN" dirty="0" smtClean="0">
                <a:solidFill>
                  <a:schemeClr val="tx1"/>
                </a:solidFill>
              </a:rPr>
              <a:t>the</a:t>
            </a:r>
            <a:r>
              <a:rPr kumimoji="1" lang="zh-CN" altLang="en-US" dirty="0" smtClean="0">
                <a:solidFill>
                  <a:schemeClr val="tx1"/>
                </a:solidFill>
              </a:rPr>
              <a:t> </a:t>
            </a:r>
            <a:r>
              <a:rPr kumimoji="1" lang="en-US" altLang="zh-CN" dirty="0" smtClean="0">
                <a:solidFill>
                  <a:schemeClr val="tx1"/>
                </a:solidFill>
              </a:rPr>
              <a:t>embedding</a:t>
            </a:r>
            <a:r>
              <a:rPr kumimoji="1" lang="zh-CN" altLang="en-US" dirty="0" smtClean="0">
                <a:solidFill>
                  <a:schemeClr val="tx1"/>
                </a:solidFill>
              </a:rPr>
              <a:t> </a:t>
            </a:r>
            <a:r>
              <a:rPr kumimoji="1" lang="en-US" altLang="zh-CN" dirty="0" smtClean="0">
                <a:solidFill>
                  <a:schemeClr val="tx1"/>
                </a:solidFill>
              </a:rPr>
              <a:t>space</a:t>
            </a:r>
            <a:r>
              <a:rPr kumimoji="1" lang="zh-CN" altLang="en-US" dirty="0" smtClean="0">
                <a:solidFill>
                  <a:schemeClr val="tx1"/>
                </a:solidFill>
              </a:rPr>
              <a:t> </a:t>
            </a:r>
            <a:r>
              <a:rPr kumimoji="1" lang="en-US" altLang="zh-CN" dirty="0" smtClean="0">
                <a:solidFill>
                  <a:schemeClr val="tx1"/>
                </a:solidFill>
              </a:rPr>
              <a:t>described</a:t>
            </a:r>
            <a:r>
              <a:rPr kumimoji="1" lang="zh-CN" altLang="en-US" dirty="0" smtClean="0">
                <a:solidFill>
                  <a:schemeClr val="tx1"/>
                </a:solidFill>
              </a:rPr>
              <a:t> </a:t>
            </a:r>
            <a:r>
              <a:rPr kumimoji="1" lang="en-US" altLang="zh-CN" dirty="0" smtClean="0">
                <a:solidFill>
                  <a:schemeClr val="tx1"/>
                </a:solidFill>
              </a:rPr>
              <a:t>by</a:t>
            </a:r>
            <a:r>
              <a:rPr kumimoji="1" lang="zh-CN" altLang="en-US" dirty="0" smtClean="0">
                <a:solidFill>
                  <a:schemeClr val="tx1"/>
                </a:solidFill>
              </a:rPr>
              <a:t> </a:t>
            </a:r>
            <a:r>
              <a:rPr kumimoji="1" lang="en-US" altLang="zh-CN" dirty="0" smtClean="0">
                <a:solidFill>
                  <a:schemeClr val="tx1"/>
                </a:solidFill>
              </a:rPr>
              <a:t>the</a:t>
            </a:r>
            <a:r>
              <a:rPr kumimoji="1" lang="zh-CN" altLang="en-US" dirty="0" smtClean="0">
                <a:solidFill>
                  <a:schemeClr val="tx1"/>
                </a:solidFill>
              </a:rPr>
              <a:t> </a:t>
            </a:r>
            <a:r>
              <a:rPr kumimoji="1" lang="en-US" altLang="zh-CN" dirty="0" smtClean="0">
                <a:solidFill>
                  <a:schemeClr val="tx1"/>
                </a:solidFill>
              </a:rPr>
              <a:t>first</a:t>
            </a:r>
            <a:r>
              <a:rPr kumimoji="1" lang="zh-CN" altLang="en-US" dirty="0" smtClean="0">
                <a:solidFill>
                  <a:schemeClr val="tx1"/>
                </a:solidFill>
              </a:rPr>
              <a:t> </a:t>
            </a:r>
            <a:r>
              <a:rPr kumimoji="1" lang="en-US" altLang="zh-CN" dirty="0" smtClean="0">
                <a:solidFill>
                  <a:schemeClr val="tx1"/>
                </a:solidFill>
              </a:rPr>
              <a:t>two</a:t>
            </a:r>
            <a:r>
              <a:rPr kumimoji="1" lang="zh-CN" altLang="en-US" dirty="0" smtClean="0">
                <a:solidFill>
                  <a:schemeClr val="tx1"/>
                </a:solidFill>
              </a:rPr>
              <a:t> </a:t>
            </a:r>
            <a:r>
              <a:rPr kumimoji="1" lang="en-US" altLang="zh-CN" dirty="0" smtClean="0">
                <a:solidFill>
                  <a:schemeClr val="tx1"/>
                </a:solidFill>
              </a:rPr>
              <a:t>coordinates—by</a:t>
            </a:r>
            <a:r>
              <a:rPr kumimoji="1" lang="zh-CN" altLang="en-US" dirty="0" smtClean="0">
                <a:solidFill>
                  <a:schemeClr val="tx1"/>
                </a:solidFill>
              </a:rPr>
              <a:t> </a:t>
            </a:r>
            <a:r>
              <a:rPr kumimoji="1" lang="en-US" altLang="zh-CN" dirty="0" smtClean="0">
                <a:solidFill>
                  <a:schemeClr val="tx1"/>
                </a:solidFill>
              </a:rPr>
              <a:t>LEE</a:t>
            </a:r>
            <a:endParaRPr kumimoji="1" lang="zh-CN" altLang="en-US" dirty="0" smtClean="0">
              <a:solidFill>
                <a:schemeClr val="tx1"/>
              </a:solidFill>
            </a:endParaRPr>
          </a:p>
        </p:txBody>
      </p:sp>
      <p:pic>
        <p:nvPicPr>
          <p:cNvPr id="7" name="图片 6"/>
          <p:cNvPicPr>
            <a:picLocks noChangeAspect="1"/>
          </p:cNvPicPr>
          <p:nvPr/>
        </p:nvPicPr>
        <p:blipFill>
          <a:blip r:embed="rId2"/>
          <a:stretch>
            <a:fillRect/>
          </a:stretch>
        </p:blipFill>
        <p:spPr>
          <a:xfrm>
            <a:off x="6168008" y="1166603"/>
            <a:ext cx="5590613" cy="5823242"/>
          </a:xfrm>
          <a:prstGeom prst="rect">
            <a:avLst/>
          </a:prstGeom>
        </p:spPr>
      </p:pic>
    </p:spTree>
    <p:extLst>
      <p:ext uri="{BB962C8B-B14F-4D97-AF65-F5344CB8AC3E}">
        <p14:creationId xmlns:p14="http://schemas.microsoft.com/office/powerpoint/2010/main" val="56988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8</a:t>
            </a:fld>
            <a:endParaRPr lang="en-US" dirty="0"/>
          </a:p>
        </p:txBody>
      </p:sp>
      <p:sp>
        <p:nvSpPr>
          <p:cNvPr id="4" name="标题 3"/>
          <p:cNvSpPr>
            <a:spLocks noGrp="1"/>
          </p:cNvSpPr>
          <p:nvPr>
            <p:ph type="title"/>
          </p:nvPr>
        </p:nvSpPr>
        <p:spPr/>
        <p:txBody>
          <a:bodyPr/>
          <a:lstStyle/>
          <a:p>
            <a:r>
              <a:rPr kumimoji="1" lang="en-US" altLang="zh-CN" dirty="0" smtClean="0"/>
              <a:t>Manifold</a:t>
            </a:r>
            <a:r>
              <a:rPr kumimoji="1" lang="zh-CN" altLang="en-US" dirty="0" smtClean="0"/>
              <a:t> </a:t>
            </a:r>
            <a:r>
              <a:rPr kumimoji="1" lang="en-US" altLang="zh-CN" dirty="0" smtClean="0"/>
              <a:t>Definition</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lnSpc>
                    <a:spcPct val="140000"/>
                  </a:lnSpc>
                </a:pPr>
                <a:r>
                  <a:rPr kumimoji="1" lang="en-US" altLang="zh-CN" sz="2000" dirty="0" smtClean="0"/>
                  <a:t>Manifold</a:t>
                </a:r>
                <a:r>
                  <a:rPr kumimoji="1" lang="zh-CN" altLang="en-US" sz="2000" dirty="0" smtClean="0"/>
                  <a:t>：一个</a:t>
                </a:r>
                <a:r>
                  <a:rPr kumimoji="1" lang="en-US" altLang="zh-CN" sz="2000" dirty="0" smtClean="0"/>
                  <a:t>manifold</a:t>
                </a:r>
                <a:r>
                  <a:rPr kumimoji="1" lang="zh-CN" altLang="en-US" sz="2000" dirty="0" smtClean="0"/>
                  <a:t>是一个拓扑空间</a:t>
                </a:r>
                <a:r>
                  <a:rPr kumimoji="1" lang="en-US" altLang="zh-CN" sz="2000" dirty="0" smtClean="0"/>
                  <a:t>S</a:t>
                </a:r>
                <a:r>
                  <a:rPr kumimoji="1" lang="zh-CN" altLang="en-US" sz="2000" dirty="0" smtClean="0"/>
                  <a:t>，被一组开集所覆盖</a:t>
                </a:r>
                <a14:m>
                  <m:oMath xmlns:m="http://schemas.openxmlformats.org/officeDocument/2006/math">
                    <m:r>
                      <a:rPr kumimoji="1" lang="en-US" altLang="zh-CN" sz="2000" b="0" i="1" smtClean="0">
                        <a:latin typeface="Cambria Math" charset="0"/>
                      </a:rPr>
                      <m:t>𝑆</m:t>
                    </m:r>
                    <m:r>
                      <a:rPr kumimoji="1" lang="en-US" altLang="zh-CN" sz="2000" b="0" i="1" smtClean="0">
                        <a:latin typeface="Cambria Math" charset="0"/>
                        <a:ea typeface="Cambria Math" charset="0"/>
                        <a:cs typeface="Cambria Math" charset="0"/>
                      </a:rPr>
                      <m:t>⊂</m:t>
                    </m:r>
                    <m:sSub>
                      <m:sSubPr>
                        <m:ctrlPr>
                          <a:rPr kumimoji="1" lang="en-US" altLang="zh-CN" sz="2000" b="0" i="1" smtClean="0">
                            <a:latin typeface="Cambria Math" charset="0"/>
                            <a:ea typeface="Cambria Math" charset="0"/>
                            <a:cs typeface="Cambria Math" charset="0"/>
                          </a:rPr>
                        </m:ctrlPr>
                      </m:sSubPr>
                      <m:e>
                        <m:sSub>
                          <m:sSubPr>
                            <m:ctrlPr>
                              <a:rPr kumimoji="1" lang="en-US" altLang="zh-CN" sz="2000" b="0" i="1" smtClean="0">
                                <a:latin typeface="Cambria Math" charset="0"/>
                                <a:ea typeface="Cambria Math" charset="0"/>
                                <a:cs typeface="Cambria Math" charset="0"/>
                              </a:rPr>
                            </m:ctrlPr>
                          </m:sSubPr>
                          <m:e>
                            <m:r>
                              <a:rPr kumimoji="1" lang="en-US" altLang="zh-CN" sz="2000" b="0" i="1" smtClean="0">
                                <a:latin typeface="Cambria Math" charset="0"/>
                                <a:ea typeface="Cambria Math" charset="0"/>
                                <a:cs typeface="Cambria Math" charset="0"/>
                              </a:rPr>
                              <m:t>∪</m:t>
                            </m:r>
                          </m:e>
                          <m:sub>
                            <m:r>
                              <a:rPr kumimoji="1" lang="en-US" altLang="zh-CN" sz="2000" b="0" i="1" smtClean="0">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𝑈</m:t>
                        </m:r>
                      </m:e>
                      <m:sub>
                        <m:r>
                          <a:rPr kumimoji="1" lang="en-US" altLang="zh-CN" sz="2000" b="0" i="1" smtClean="0">
                            <a:latin typeface="Cambria Math" charset="0"/>
                            <a:ea typeface="Cambria Math" charset="0"/>
                            <a:cs typeface="Cambria Math" charset="0"/>
                          </a:rPr>
                          <m:t>𝛼</m:t>
                        </m:r>
                      </m:sub>
                    </m:sSub>
                  </m:oMath>
                </a14:m>
                <a:r>
                  <a:rPr kumimoji="1" lang="zh-CN" altLang="en-US" sz="2000" dirty="0" smtClean="0"/>
                  <a:t>，对于一个开集</a:t>
                </a:r>
                <a14:m>
                  <m:oMath xmlns:m="http://schemas.openxmlformats.org/officeDocument/2006/math">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oMath>
                </a14:m>
                <a:r>
                  <a:rPr kumimoji="1" lang="zh-CN" altLang="en-US" sz="2000" dirty="0" smtClean="0"/>
                  <a:t>存在一</a:t>
                </a:r>
                <a:r>
                  <a:rPr kumimoji="1" lang="zh-CN" altLang="en-US" sz="2000" dirty="0" smtClean="0"/>
                  <a:t>个</a:t>
                </a:r>
                <a:r>
                  <a:rPr kumimoji="1" lang="zh-CN" altLang="en-US" sz="2000" dirty="0" smtClean="0"/>
                  <a:t>同胚映射</a:t>
                </a:r>
                <a14:m>
                  <m:oMath xmlns:m="http://schemas.openxmlformats.org/officeDocument/2006/math">
                    <m:sSub>
                      <m:sSubPr>
                        <m:ctrlPr>
                          <a:rPr kumimoji="1" lang="en-US" altLang="zh-CN" sz="2000" i="1" smtClean="0">
                            <a:latin typeface="Cambria Math" charset="0"/>
                          </a:rPr>
                        </m:ctrlPr>
                      </m:sSubPr>
                      <m:e>
                        <m:r>
                          <a:rPr kumimoji="1" lang="en-US" altLang="zh-CN" sz="2000" i="1" smtClean="0">
                            <a:latin typeface="Cambria Math" charset="0"/>
                            <a:ea typeface="Cambria Math" charset="0"/>
                            <a:cs typeface="Cambria Math" charset="0"/>
                          </a:rPr>
                          <m:t>𝜑</m:t>
                        </m:r>
                      </m:e>
                      <m:sub>
                        <m:r>
                          <a:rPr kumimoji="1" lang="en-US" altLang="zh-CN" sz="2000" i="1" smtClean="0">
                            <a:latin typeface="Cambria Math" charset="0"/>
                            <a:ea typeface="Cambria Math" charset="0"/>
                            <a:cs typeface="Cambria Math" charset="0"/>
                          </a:rPr>
                          <m:t>𝛼</m:t>
                        </m:r>
                      </m:sub>
                    </m:sSub>
                    <m:r>
                      <a:rPr kumimoji="1" lang="en-US" altLang="zh-CN" sz="2000" b="0" i="1" smtClean="0">
                        <a:latin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dirty="0">
                        <a:latin typeface="Cambria Math" charset="0"/>
                      </a:rPr>
                      <m:t>→</m:t>
                    </m:r>
                    <m:sSup>
                      <m:sSupPr>
                        <m:ctrlPr>
                          <a:rPr kumimoji="1" lang="en-US" altLang="zh-CN" sz="2000" i="1" dirty="0" smtClean="0">
                            <a:latin typeface="Cambria Math" charset="0"/>
                          </a:rPr>
                        </m:ctrlPr>
                      </m:sSupPr>
                      <m:e>
                        <m:r>
                          <a:rPr kumimoji="1" lang="en-US" altLang="zh-CN" sz="2000" i="1" dirty="0" smtClean="0">
                            <a:latin typeface="Cambria Math" charset="0"/>
                            <a:ea typeface="Cambria Math" charset="0"/>
                            <a:cs typeface="Cambria Math" charset="0"/>
                          </a:rPr>
                          <m:t>ℝ</m:t>
                        </m:r>
                      </m:e>
                      <m:sup>
                        <m:r>
                          <a:rPr kumimoji="1" lang="en-US" altLang="zh-CN" sz="2000" b="0" i="1" dirty="0" smtClean="0">
                            <a:latin typeface="Cambria Math" charset="0"/>
                          </a:rPr>
                          <m:t>𝑛</m:t>
                        </m:r>
                      </m:sup>
                    </m:sSup>
                  </m:oMath>
                </a14:m>
                <a:r>
                  <a:rPr kumimoji="1" lang="zh-CN" altLang="en-US" sz="2000" dirty="0" smtClean="0"/>
                  <a:t>，</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oMath>
                </a14:m>
                <a:r>
                  <a:rPr kumimoji="1" lang="zh-CN" altLang="en-US" sz="2000" dirty="0" smtClean="0"/>
                  <a:t>被称为是坐标映射，</a:t>
                </a:r>
                <a14:m>
                  <m:oMath xmlns:m="http://schemas.openxmlformats.org/officeDocument/2006/math">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rPr>
                          <m:t>𝑛</m:t>
                        </m:r>
                      </m:sup>
                    </m:sSup>
                  </m:oMath>
                </a14:m>
                <a:r>
                  <a:rPr kumimoji="1" lang="zh-CN" altLang="en-US" sz="2000" dirty="0" smtClean="0"/>
                  <a:t>被称为是参数域</a:t>
                </a:r>
              </a:p>
              <a:p>
                <a:pPr>
                  <a:lnSpc>
                    <a:spcPct val="140000"/>
                  </a:lnSpc>
                </a:pPr>
                <a14:m>
                  <m:oMath xmlns:m="http://schemas.openxmlformats.org/officeDocument/2006/math">
                    <m:r>
                      <a:rPr kumimoji="1" lang="en-US" altLang="zh-CN" sz="2000" b="0" i="1" smtClean="0">
                        <a:latin typeface="Cambria Math" charset="0"/>
                      </a:rPr>
                      <m:t>(</m:t>
                    </m:r>
                    <m:sSub>
                      <m:sSubPr>
                        <m:ctrlPr>
                          <a:rPr kumimoji="1" lang="en-US" altLang="zh-CN" sz="2000" i="1">
                            <a:latin typeface="Cambria Math" charset="0"/>
                          </a:rPr>
                        </m:ctrlPr>
                      </m:sSubPr>
                      <m:e>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rPr>
                      <m:t>)</m:t>
                    </m:r>
                  </m:oMath>
                </a14:m>
                <a:r>
                  <a:rPr kumimoji="1" lang="zh-CN" altLang="en-US" sz="2000" dirty="0" smtClean="0"/>
                  <a:t>构成一个局部坐标卡</a:t>
                </a:r>
                <a:r>
                  <a:rPr kumimoji="1" lang="en-US" altLang="zh-CN" sz="2000" dirty="0" smtClean="0"/>
                  <a:t>(local</a:t>
                </a:r>
                <a:r>
                  <a:rPr kumimoji="1" lang="zh-CN" altLang="en-US" sz="2000" dirty="0" smtClean="0"/>
                  <a:t> </a:t>
                </a:r>
                <a:r>
                  <a:rPr kumimoji="1" lang="en-US" altLang="zh-CN" sz="2000" dirty="0" smtClean="0"/>
                  <a:t>chart</a:t>
                </a:r>
                <a:r>
                  <a:rPr kumimoji="1" lang="en-US" altLang="zh-CN" sz="2000" dirty="0"/>
                  <a:t>)</a:t>
                </a:r>
                <a:r>
                  <a:rPr kumimoji="1" lang="zh-CN" altLang="en-US" sz="2000" dirty="0" smtClean="0"/>
                  <a:t>，所有局部坐标卡构成流行的图册</a:t>
                </a:r>
                <a:r>
                  <a:rPr kumimoji="1" lang="en-US" altLang="zh-CN" sz="2000" dirty="0" smtClean="0"/>
                  <a:t>(atlas)</a:t>
                </a:r>
                <a:r>
                  <a:rPr kumimoji="1" lang="zh-CN" altLang="en-US" sz="2000" dirty="0" smtClean="0"/>
                  <a:t>，</a:t>
                </a:r>
                <a14:m>
                  <m:oMath xmlns:m="http://schemas.openxmlformats.org/officeDocument/2006/math">
                    <m:r>
                      <a:rPr kumimoji="1" lang="zh-CN" altLang="en-US" sz="2000" i="1" smtClean="0">
                        <a:latin typeface="Cambria Math" charset="0"/>
                        <a:ea typeface="Cambria Math" charset="0"/>
                        <a:cs typeface="Cambria Math" charset="0"/>
                      </a:rPr>
                      <m:t>𝒜</m:t>
                    </m:r>
                    <m:r>
                      <a:rPr kumimoji="1" lang="en-US" altLang="zh-CN" sz="2000" b="0" i="1" smtClean="0">
                        <a:latin typeface="Cambria Math" charset="0"/>
                        <a:ea typeface="Cambria Math" charset="0"/>
                        <a:cs typeface="Cambria Math" charset="0"/>
                      </a:rPr>
                      <m:t>=</m:t>
                    </m:r>
                    <m:d>
                      <m:dPr>
                        <m:begChr m:val="{"/>
                        <m:endChr m:val="}"/>
                        <m:ctrlPr>
                          <a:rPr kumimoji="1" lang="en-US" altLang="zh-CN" sz="2000" b="0" i="1" smtClean="0">
                            <a:latin typeface="Cambria Math" charset="0"/>
                            <a:ea typeface="Cambria Math" charset="0"/>
                            <a:cs typeface="Cambria Math" charset="0"/>
                          </a:rPr>
                        </m:ctrlPr>
                      </m:dPr>
                      <m:e>
                        <m:d>
                          <m:dPr>
                            <m:ctrlPr>
                              <a:rPr kumimoji="1" lang="en-US" altLang="zh-CN" sz="2000" i="1">
                                <a:latin typeface="Cambria Math" charset="0"/>
                              </a:rPr>
                            </m:ctrlPr>
                          </m:dPr>
                          <m:e>
                            <m:sSub>
                              <m:sSubPr>
                                <m:ctrlPr>
                                  <a:rPr kumimoji="1" lang="en-US" altLang="zh-CN" sz="2000" i="1">
                                    <a:latin typeface="Cambria Math" charset="0"/>
                                  </a:rPr>
                                </m:ctrlPr>
                              </m:sSubPr>
                              <m:e>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i="1">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e>
                        </m:d>
                      </m:e>
                    </m:d>
                  </m:oMath>
                </a14:m>
                <a:endParaRPr kumimoji="1" lang="zh-CN" altLang="en-US" sz="2000" b="0" dirty="0" smtClean="0">
                  <a:ea typeface="Cambria Math" charset="0"/>
                  <a:cs typeface="Cambria Math" charset="0"/>
                </a:endParaRPr>
              </a:p>
              <a:p>
                <a:pPr>
                  <a:lnSpc>
                    <a:spcPct val="140000"/>
                  </a:lnSpc>
                </a:pPr>
                <a:r>
                  <a:rPr kumimoji="1" lang="zh-CN" altLang="en-US" sz="2000" dirty="0" smtClean="0"/>
                  <a:t>在交集</a:t>
                </a:r>
                <a14:m>
                  <m:oMath xmlns:m="http://schemas.openxmlformats.org/officeDocument/2006/math">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i="1" smtClean="0">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smtClean="0">
                            <a:latin typeface="Cambria Math" charset="0"/>
                            <a:ea typeface="Cambria Math" charset="0"/>
                            <a:cs typeface="Cambria Math" charset="0"/>
                          </a:rPr>
                          <m:t>𝛽</m:t>
                        </m:r>
                      </m:sub>
                    </m:sSub>
                  </m:oMath>
                </a14:m>
                <a:r>
                  <a:rPr kumimoji="1" lang="zh-CN" altLang="en-US" sz="2000" dirty="0" smtClean="0"/>
                  <a:t>上，每个点可以有多个局部坐标，在局部坐标见存在变换</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r>
                          <a:rPr kumimoji="1" lang="en-US" altLang="zh-CN" sz="2000" i="1" smtClean="0">
                            <a:latin typeface="Cambria Math" charset="0"/>
                            <a:ea typeface="Cambria Math" charset="0"/>
                            <a:cs typeface="Cambria Math" charset="0"/>
                          </a:rPr>
                          <m:t>𝛽</m:t>
                        </m:r>
                      </m:sub>
                    </m:sSub>
                    <m:r>
                      <a:rPr kumimoji="1" lang="en-US" altLang="zh-CN" sz="2000" b="0" i="1" smtClean="0">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𝛽</m:t>
                        </m:r>
                      </m:sub>
                    </m:sSub>
                    <m:r>
                      <a:rPr kumimoji="1" lang="it-IT" altLang="zh-CN" sz="2000" i="1" smtClean="0">
                        <a:latin typeface="Cambria Math" charset="0"/>
                        <a:ea typeface="Cambria Math" charset="0"/>
                        <a:cs typeface="Cambria Math" charset="0"/>
                      </a:rPr>
                      <m:t>∘</m:t>
                    </m:r>
                    <m:sSubSup>
                      <m:sSubSupPr>
                        <m:ctrlPr>
                          <a:rPr kumimoji="1" lang="en-US" altLang="zh-CN" sz="2000" i="1" smtClean="0">
                            <a:latin typeface="Cambria Math" charset="0"/>
                            <a:ea typeface="Cambria Math" charset="0"/>
                            <a:cs typeface="Cambria Math" charset="0"/>
                          </a:rPr>
                        </m:ctrlPr>
                      </m:sSubSupPr>
                      <m:e>
                        <m:r>
                          <a:rPr kumimoji="1" lang="en-US" altLang="zh-CN" sz="2000" i="1" smtClean="0">
                            <a:latin typeface="Cambria Math" charset="0"/>
                            <a:ea typeface="Cambria Math" charset="0"/>
                            <a:cs typeface="Cambria Math" charset="0"/>
                          </a:rPr>
                          <m:t>𝜑</m:t>
                        </m:r>
                      </m:e>
                      <m:sub>
                        <m:r>
                          <a:rPr kumimoji="1" lang="en-US" altLang="zh-CN" sz="2000" i="1" smtClean="0">
                            <a:latin typeface="Cambria Math" charset="0"/>
                            <a:ea typeface="Cambria Math" charset="0"/>
                            <a:cs typeface="Cambria Math" charset="0"/>
                          </a:rPr>
                          <m:t>𝛼</m:t>
                        </m:r>
                      </m:sub>
                      <m:sup>
                        <m:r>
                          <a:rPr kumimoji="1" lang="en-US" altLang="zh-CN" sz="2000" b="0" i="1" smtClean="0">
                            <a:latin typeface="Cambria Math" charset="0"/>
                            <a:ea typeface="Cambria Math" charset="0"/>
                            <a:cs typeface="Cambria Math" charset="0"/>
                          </a:rPr>
                          <m:t>−1</m:t>
                        </m:r>
                      </m:sup>
                    </m:sSubSup>
                  </m:oMath>
                </a14:m>
                <a:endParaRPr kumimoji="1" lang="zh-CN" altLang="en-US" sz="2000" dirty="0" smtClean="0"/>
              </a:p>
              <a:p>
                <a:pPr>
                  <a:lnSpc>
                    <a:spcPct val="140000"/>
                  </a:lnSpc>
                </a:pPr>
                <a:r>
                  <a:rPr kumimoji="1" lang="zh-CN" altLang="en-US" sz="2000" dirty="0" smtClean="0"/>
                  <a:t>从流行到坐标域的变换</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oMath>
                </a14:m>
                <a:r>
                  <a:rPr kumimoji="1" lang="zh-CN" altLang="en-US" sz="2000" dirty="0" smtClean="0"/>
                  <a:t>被称为是参数化，逆变换从局部坐标到流行的变换</a:t>
                </a:r>
                <a14:m>
                  <m:oMath xmlns:m="http://schemas.openxmlformats.org/officeDocument/2006/math">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up>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r>
                      <a:rPr kumimoji="1" lang="en-US" altLang="zh-CN" sz="2000" dirty="0">
                        <a:latin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oMath>
                </a14:m>
                <a:r>
                  <a:rPr kumimoji="1" lang="zh-CN" altLang="en-US" sz="2000" dirty="0" smtClean="0"/>
                  <a:t>被称为是流行的局部参数表示</a:t>
                </a:r>
              </a:p>
              <a:p>
                <a:pPr>
                  <a:lnSpc>
                    <a:spcPct val="140000"/>
                  </a:lnSpc>
                </a:pPr>
                <a:r>
                  <a:rPr kumimoji="1" lang="zh-CN" altLang="en-US" sz="2000" dirty="0" smtClean="0"/>
                  <a:t>流行</a:t>
                </a:r>
                <a:r>
                  <a:rPr kumimoji="1" lang="en-US" altLang="zh-CN" sz="2000" dirty="0" smtClean="0"/>
                  <a:t>S</a:t>
                </a:r>
                <a:r>
                  <a:rPr kumimoji="1" lang="zh-CN" altLang="en-US" sz="2000" dirty="0" smtClean="0"/>
                  <a:t>嵌入的欧式空间</a:t>
                </a:r>
                <a14:m>
                  <m:oMath xmlns:m="http://schemas.openxmlformats.org/officeDocument/2006/math">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b="0" i="1" dirty="0" smtClean="0">
                            <a:latin typeface="Cambria Math" charset="0"/>
                            <a:ea typeface="Cambria Math" charset="0"/>
                            <a:cs typeface="Cambria Math" charset="0"/>
                          </a:rPr>
                          <m:t>𝑑</m:t>
                        </m:r>
                      </m:sup>
                    </m:sSup>
                  </m:oMath>
                </a14:m>
                <a:r>
                  <a:rPr kumimoji="1" lang="zh-CN" altLang="en-US" sz="2000" dirty="0" smtClean="0"/>
                  <a:t>称为背景</a:t>
                </a:r>
                <a:r>
                  <a:rPr kumimoji="1" lang="zh-CN" altLang="en-US" sz="2000" dirty="0" smtClean="0"/>
                  <a:t>空间</a:t>
                </a:r>
                <a:endParaRPr kumimoji="1" lang="zh-CN" altLang="en-US" sz="2000" dirty="0"/>
              </a:p>
              <a:p>
                <a:pPr>
                  <a:lnSpc>
                    <a:spcPct val="140000"/>
                  </a:lnSpc>
                </a:pPr>
                <a:endParaRPr kumimoji="1" lang="zh-CN" altLang="en-US" sz="2000" dirty="0" smtClean="0"/>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r="-1124"/>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832304" y="4149080"/>
            <a:ext cx="1828800" cy="317500"/>
          </a:xfrm>
          <a:prstGeom prst="rect">
            <a:avLst/>
          </a:prstGeom>
        </p:spPr>
      </p:pic>
    </p:spTree>
    <p:extLst>
      <p:ext uri="{BB962C8B-B14F-4D97-AF65-F5344CB8AC3E}">
        <p14:creationId xmlns:p14="http://schemas.microsoft.com/office/powerpoint/2010/main" val="890123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fld id="{6D22F896-40B5-4ADD-8801-0D06FADFA095}" type="slidenum">
              <a:rPr lang="en-US" smtClean="0"/>
              <a:pPr/>
              <a:t>9</a:t>
            </a:fld>
            <a:endParaRPr lang="en-US" dirty="0"/>
          </a:p>
        </p:txBody>
      </p:sp>
      <p:sp>
        <p:nvSpPr>
          <p:cNvPr id="4" name="标题 3"/>
          <p:cNvSpPr>
            <a:spLocks noGrp="1"/>
          </p:cNvSpPr>
          <p:nvPr>
            <p:ph type="title"/>
          </p:nvPr>
        </p:nvSpPr>
        <p:spPr/>
        <p:txBody>
          <a:bodyPr/>
          <a:lstStyle/>
          <a:p>
            <a:r>
              <a:rPr kumimoji="1" lang="en-US" altLang="zh-CN" dirty="0" smtClean="0"/>
              <a:t>Notations</a:t>
            </a:r>
            <a:endParaRPr kumimoji="1" lang="zh-CN" altLang="en-US" dirty="0"/>
          </a:p>
        </p:txBody>
      </p:sp>
      <mc:AlternateContent xmlns:mc="http://schemas.openxmlformats.org/markup-compatibility/2006">
        <mc:Choice xmlns:a14="http://schemas.microsoft.com/office/drawing/2010/main" Requires="a14">
          <p:sp>
            <p:nvSpPr>
              <p:cNvPr id="16" name="内容占位符 15"/>
              <p:cNvSpPr>
                <a:spLocks noGrp="1"/>
              </p:cNvSpPr>
              <p:nvPr>
                <p:ph sz="half" idx="19"/>
              </p:nvPr>
            </p:nvSpPr>
            <p:spPr/>
            <p:txBody>
              <a:bodyPr/>
              <a:lstStyle/>
              <a:p>
                <a:pPr>
                  <a:spcAft>
                    <a:spcPts val="600"/>
                  </a:spcAft>
                </a:pPr>
                <a:r>
                  <a:rPr kumimoji="1" lang="zh-CN" altLang="en-US" sz="2000" dirty="0" smtClean="0"/>
                  <a:t>假设</a:t>
                </a:r>
                <a14:m>
                  <m:oMath xmlns:m="http://schemas.openxmlformats.org/officeDocument/2006/math">
                    <m:r>
                      <a:rPr kumimoji="1" lang="zh-CN" altLang="en-US" sz="2000" i="1" smtClean="0">
                        <a:latin typeface="Cambria Math" charset="0"/>
                        <a:ea typeface="Cambria Math" charset="0"/>
                        <a:cs typeface="Cambria Math" charset="0"/>
                      </a:rPr>
                      <m:t>𝒳</m:t>
                    </m:r>
                  </m:oMath>
                </a14:m>
                <a:r>
                  <a:rPr kumimoji="1" lang="zh-CN" altLang="en-US" sz="2000" dirty="0" smtClean="0"/>
                  <a:t>是背景空间，</a:t>
                </a:r>
                <a14:m>
                  <m:oMath xmlns:m="http://schemas.openxmlformats.org/officeDocument/2006/math">
                    <m:r>
                      <a:rPr kumimoji="1" lang="zh-CN" altLang="en-US" sz="2000" i="1" smtClean="0">
                        <a:latin typeface="Cambria Math" charset="0"/>
                        <a:ea typeface="Cambria Math" charset="0"/>
                        <a:cs typeface="Cambria Math" charset="0"/>
                      </a:rPr>
                      <m:t>𝜇</m:t>
                    </m:r>
                  </m:oMath>
                </a14:m>
                <a:r>
                  <a:rPr kumimoji="1" lang="zh-CN" altLang="en-US" sz="2000" dirty="0" smtClean="0"/>
                  <a:t>是在</a:t>
                </a:r>
                <a14:m>
                  <m:oMath xmlns:m="http://schemas.openxmlformats.org/officeDocument/2006/math">
                    <m:r>
                      <a:rPr kumimoji="1" lang="zh-CN" altLang="en-US" sz="2000" i="1">
                        <a:latin typeface="Cambria Math" charset="0"/>
                        <a:ea typeface="Cambria Math" charset="0"/>
                        <a:cs typeface="Cambria Math" charset="0"/>
                      </a:rPr>
                      <m:t>𝒳</m:t>
                    </m:r>
                  </m:oMath>
                </a14:m>
                <a:r>
                  <a:rPr kumimoji="1" lang="zh-CN" altLang="en-US" sz="2000" dirty="0" smtClean="0"/>
                  <a:t>上定义的一个概率密度函数，</a:t>
                </a:r>
                <a14:m>
                  <m:oMath xmlns:m="http://schemas.openxmlformats.org/officeDocument/2006/math">
                    <m:r>
                      <a:rPr kumimoji="1" lang="zh-CN" altLang="en-US" sz="2000" i="1">
                        <a:latin typeface="Cambria Math" charset="0"/>
                        <a:ea typeface="Cambria Math" charset="0"/>
                        <a:cs typeface="Cambria Math" charset="0"/>
                      </a:rPr>
                      <m:t>𝜇</m:t>
                    </m:r>
                  </m:oMath>
                </a14:m>
                <a:r>
                  <a:rPr kumimoji="1" lang="zh-CN" altLang="en-US" sz="2000" dirty="0" smtClean="0"/>
                  <a:t>表示的点组</a:t>
                </a:r>
                <a14:m>
                  <m:oMath xmlns:m="http://schemas.openxmlformats.org/officeDocument/2006/math">
                    <m:r>
                      <a:rPr kumimoji="1" lang="en-US" altLang="zh-CN" sz="2000" i="1">
                        <a:latin typeface="Cambria Math" charset="0"/>
                        <a:ea typeface="Cambria Math" charset="0"/>
                        <a:cs typeface="Cambria Math" charset="0"/>
                      </a:rPr>
                      <m:t>𝑆</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𝑥</m:t>
                    </m:r>
                    <m:r>
                      <a:rPr kumimoji="1" lang="en-US" altLang="zh-CN" sz="2000" b="0" i="1" smtClean="0">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𝒳</m:t>
                    </m:r>
                    <m:r>
                      <a:rPr kumimoji="1" lang="en-US" altLang="zh-CN" sz="2000" b="0" i="1" smtClean="0">
                        <a:latin typeface="Cambria Math" charset="0"/>
                        <a:ea typeface="Cambria Math" charset="0"/>
                        <a:cs typeface="Cambria Math" charset="0"/>
                      </a:rPr>
                      <m:t>|</m:t>
                    </m:r>
                    <m:r>
                      <a:rPr kumimoji="1" lang="zh-CN" altLang="en-US" sz="2000" i="1">
                        <a:latin typeface="Cambria Math" charset="0"/>
                        <a:ea typeface="Cambria Math" charset="0"/>
                        <a:cs typeface="Cambria Math" charset="0"/>
                      </a:rPr>
                      <m:t>𝜇</m:t>
                    </m:r>
                    <m:d>
                      <m:dPr>
                        <m:ctrlPr>
                          <a:rPr kumimoji="1" lang="en-US" altLang="zh-CN" sz="2000" b="0" i="1" smtClean="0">
                            <a:latin typeface="Cambria Math" charset="0"/>
                            <a:ea typeface="Cambria Math" charset="0"/>
                            <a:cs typeface="Cambria Math" charset="0"/>
                          </a:rPr>
                        </m:ctrlPr>
                      </m:dPr>
                      <m:e>
                        <m:r>
                          <a:rPr kumimoji="1" lang="en-US" altLang="zh-CN" sz="2000" b="0" i="1" smtClean="0">
                            <a:latin typeface="Cambria Math" charset="0"/>
                            <a:ea typeface="Cambria Math" charset="0"/>
                            <a:cs typeface="Cambria Math" charset="0"/>
                          </a:rPr>
                          <m:t>𝑥</m:t>
                        </m:r>
                      </m:e>
                    </m:d>
                    <m:r>
                      <a:rPr kumimoji="1" lang="en-US" altLang="zh-CN" sz="2000" b="0" i="1" smtClean="0">
                        <a:latin typeface="Cambria Math" charset="0"/>
                        <a:ea typeface="Cambria Math" charset="0"/>
                        <a:cs typeface="Cambria Math" charset="0"/>
                      </a:rPr>
                      <m:t>&gt;0}</m:t>
                    </m:r>
                  </m:oMath>
                </a14:m>
                <a:r>
                  <a:rPr kumimoji="1" lang="zh-CN" altLang="en-US" sz="2000" dirty="0" smtClean="0"/>
                  <a:t>是低维空间中的一个</a:t>
                </a:r>
                <a:r>
                  <a:rPr kumimoji="1" lang="en-US" altLang="zh-CN" sz="2000" dirty="0" smtClean="0"/>
                  <a:t>manifold</a:t>
                </a:r>
                <a:r>
                  <a:rPr kumimoji="1" lang="zh-CN" altLang="en-US" sz="2000" dirty="0" smtClean="0"/>
                  <a:t>（</a:t>
                </a:r>
                <a14:m>
                  <m:oMath xmlns:m="http://schemas.openxmlformats.org/officeDocument/2006/math">
                    <m:r>
                      <a:rPr kumimoji="1" lang="zh-CN" altLang="en-US" sz="2000" i="1">
                        <a:latin typeface="Cambria Math" charset="0"/>
                        <a:ea typeface="Cambria Math" charset="0"/>
                        <a:cs typeface="Cambria Math" charset="0"/>
                      </a:rPr>
                      <m:t>𝜇</m:t>
                    </m:r>
                  </m:oMath>
                </a14:m>
                <a:r>
                  <a:rPr kumimoji="1" lang="zh-CN" altLang="en-US" sz="2000" dirty="0" smtClean="0"/>
                  <a:t>的支撑集</a:t>
                </a:r>
                <a:r>
                  <a:rPr kumimoji="1" lang="zh-CN" altLang="en-US" sz="2000" dirty="0" smtClean="0"/>
                  <a:t>）</a:t>
                </a:r>
                <a:endParaRPr kumimoji="1" lang="zh-CN" altLang="en-US" sz="2000" dirty="0" smtClean="0"/>
              </a:p>
              <a:p>
                <a:pPr>
                  <a:spcAft>
                    <a:spcPts val="600"/>
                  </a:spcAft>
                </a:pPr>
                <a:r>
                  <a:rPr kumimoji="1" lang="zh-CN" altLang="en-US" sz="2000" dirty="0" smtClean="0"/>
                  <a:t>深度学习中，流行上的一个点</a:t>
                </a:r>
                <a14:m>
                  <m:oMath xmlns:m="http://schemas.openxmlformats.org/officeDocument/2006/math">
                    <m:r>
                      <a:rPr kumimoji="1" lang="en-US" altLang="zh-CN" sz="2000" b="0" i="1" smtClean="0">
                        <a:latin typeface="Cambria Math" charset="0"/>
                      </a:rPr>
                      <m:t>𝑝</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𝑆</m:t>
                    </m:r>
                  </m:oMath>
                </a14:m>
                <a:r>
                  <a:rPr kumimoji="1" lang="zh-CN" altLang="en-US" sz="2000" dirty="0" smtClean="0"/>
                  <a:t>被称为是一个样本；参数域</a:t>
                </a:r>
                <a14:m>
                  <m:oMath xmlns:m="http://schemas.openxmlformats.org/officeDocument/2006/math">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rPr>
                          <m:t>𝑛</m:t>
                        </m:r>
                      </m:sup>
                    </m:sSup>
                  </m:oMath>
                </a14:m>
                <a:r>
                  <a:rPr kumimoji="1" lang="zh-CN" altLang="en-US" sz="2000" dirty="0" smtClean="0"/>
                  <a:t>被称为是隐空间或特征空间</a:t>
                </a:r>
              </a:p>
              <a:p>
                <a:pPr>
                  <a:spcAft>
                    <a:spcPts val="600"/>
                  </a:spcAft>
                </a:pPr>
                <a:r>
                  <a:rPr kumimoji="1" lang="zh-CN" altLang="en-US" sz="2000" dirty="0" smtClean="0"/>
                  <a:t>参数化映射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i="1">
                        <a:latin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r>
                      <a:rPr kumimoji="1" lang="en-US" altLang="zh-CN" sz="2000" dirty="0">
                        <a:latin typeface="Cambria Math" charset="0"/>
                      </a:rPr>
                      <m:t>→</m:t>
                    </m:r>
                    <m:sSup>
                      <m:sSupPr>
                        <m:ctrlPr>
                          <a:rPr kumimoji="1" lang="en-US" altLang="zh-CN" sz="2000" i="1" dirty="0">
                            <a:latin typeface="Cambria Math" charset="0"/>
                          </a:rPr>
                        </m:ctrlPr>
                      </m:sSupPr>
                      <m:e>
                        <m:r>
                          <a:rPr kumimoji="1" lang="en-US" altLang="zh-CN" sz="2000" i="1" dirty="0">
                            <a:latin typeface="Cambria Math" charset="0"/>
                            <a:ea typeface="Cambria Math" charset="0"/>
                            <a:cs typeface="Cambria Math" charset="0"/>
                          </a:rPr>
                          <m:t>ℝ</m:t>
                        </m:r>
                      </m:e>
                      <m:sup>
                        <m:r>
                          <a:rPr kumimoji="1" lang="en-US" altLang="zh-CN" sz="2000" i="1" dirty="0">
                            <a:latin typeface="Cambria Math" charset="0"/>
                          </a:rPr>
                          <m:t>𝑛</m:t>
                        </m:r>
                      </m:sup>
                    </m:sSup>
                  </m:oMath>
                </a14:m>
                <a:r>
                  <a:rPr kumimoji="1" lang="zh-CN" altLang="en-US" sz="2000" dirty="0" smtClean="0"/>
                  <a:t> 称为编码映射</a:t>
                </a:r>
              </a:p>
              <a:p>
                <a:pPr>
                  <a:spcAft>
                    <a:spcPts val="600"/>
                  </a:spcAft>
                </a:pPr>
                <a:r>
                  <a:rPr kumimoji="1" lang="zh-CN" altLang="en-US" sz="2000" dirty="0" smtClean="0"/>
                  <a:t>流行的局部参数表示</a:t>
                </a:r>
                <a14:m>
                  <m:oMath xmlns:m="http://schemas.openxmlformats.org/officeDocument/2006/math">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up>
                        <m:r>
                          <a:rPr kumimoji="1" lang="en-US" altLang="zh-CN" sz="2000" i="1">
                            <a:latin typeface="Cambria Math" charset="0"/>
                            <a:ea typeface="Cambria Math" charset="0"/>
                            <a:cs typeface="Cambria Math" charset="0"/>
                          </a:rPr>
                          <m:t>−1</m:t>
                        </m:r>
                      </m:sup>
                    </m:sSubSup>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d>
                      <m:dPr>
                        <m:ctrlPr>
                          <a:rPr kumimoji="1" lang="en-US" altLang="zh-CN" sz="2000" i="1">
                            <a:latin typeface="Cambria Math" charset="0"/>
                            <a:ea typeface="Cambria Math" charset="0"/>
                            <a:cs typeface="Cambria Math" charset="0"/>
                          </a:rPr>
                        </m:ctrlPr>
                      </m:dPr>
                      <m:e>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e>
                    </m:d>
                    <m:r>
                      <a:rPr kumimoji="1" lang="en-US" altLang="zh-CN" sz="2000" dirty="0">
                        <a:latin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𝑈</m:t>
                        </m:r>
                      </m:e>
                      <m:sub>
                        <m:r>
                          <a:rPr kumimoji="1" lang="en-US" altLang="zh-CN" sz="2000" i="1">
                            <a:latin typeface="Cambria Math" charset="0"/>
                            <a:ea typeface="Cambria Math" charset="0"/>
                            <a:cs typeface="Cambria Math" charset="0"/>
                          </a:rPr>
                          <m:t>𝛼</m:t>
                        </m:r>
                      </m:sub>
                    </m:sSub>
                  </m:oMath>
                </a14:m>
                <a:r>
                  <a:rPr kumimoji="1" lang="zh-CN" altLang="en-US" sz="2000" dirty="0" smtClean="0"/>
                  <a:t> 被称为是解码映射</a:t>
                </a:r>
              </a:p>
              <a:p>
                <a:pPr>
                  <a:spcAft>
                    <a:spcPts val="600"/>
                  </a:spcAft>
                </a:pPr>
                <a:r>
                  <a:rPr kumimoji="1" lang="zh-CN" altLang="en-US" sz="2000" dirty="0" smtClean="0"/>
                  <a:t>点的局部坐标</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𝜑</m:t>
                        </m:r>
                      </m:e>
                      <m:sub>
                        <m:r>
                          <a:rPr kumimoji="1" lang="en-US" altLang="zh-CN" sz="2000" i="1">
                            <a:latin typeface="Cambria Math" charset="0"/>
                            <a:ea typeface="Cambria Math" charset="0"/>
                            <a:cs typeface="Cambria Math" charset="0"/>
                          </a:rPr>
                          <m:t>𝛼</m:t>
                        </m:r>
                      </m:sub>
                    </m:sSub>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𝑝</m:t>
                    </m:r>
                    <m:r>
                      <a:rPr kumimoji="1" lang="en-US" altLang="zh-CN" sz="2000" b="0" i="1" smtClean="0">
                        <a:latin typeface="Cambria Math" charset="0"/>
                        <a:ea typeface="Cambria Math" charset="0"/>
                        <a:cs typeface="Cambria Math" charset="0"/>
                      </a:rPr>
                      <m:t>)</m:t>
                    </m:r>
                  </m:oMath>
                </a14:m>
                <a:r>
                  <a:rPr kumimoji="1" lang="zh-CN" altLang="en-US" sz="2000" dirty="0" smtClean="0"/>
                  <a:t> 称为是样本的编码或者特征</a:t>
                </a:r>
              </a:p>
              <a:p>
                <a:pPr>
                  <a:spcAft>
                    <a:spcPts val="600"/>
                  </a:spcAft>
                </a:pPr>
                <a:r>
                  <a:rPr kumimoji="1" lang="zh-CN" altLang="en-US" sz="2000" dirty="0" smtClean="0">
                    <a:latin typeface="KaiTi" charset="0"/>
                    <a:ea typeface="KaiTi" charset="0"/>
                    <a:cs typeface="KaiTi" charset="0"/>
                  </a:rPr>
                  <a:t>深度学习的主要目标和功能之一就是学习编码和解码映射（</a:t>
                </a:r>
                <a:r>
                  <a:rPr lang="en-US" altLang="zh-CN" sz="2000" dirty="0">
                    <a:latin typeface="KaiTi" charset="0"/>
                    <a:ea typeface="KaiTi" charset="0"/>
                    <a:cs typeface="KaiTi" charset="0"/>
                  </a:rPr>
                  <a:t>The main focus of various deep learn methods is to learn the manifold structure from the real data and obtain a parametric representation of the </a:t>
                </a:r>
                <a:r>
                  <a:rPr lang="en-US" altLang="zh-CN" sz="2000" dirty="0" smtClean="0">
                    <a:latin typeface="KaiTi" charset="0"/>
                    <a:ea typeface="KaiTi" charset="0"/>
                    <a:cs typeface="KaiTi" charset="0"/>
                  </a:rPr>
                  <a:t>manifold</a:t>
                </a:r>
                <a:r>
                  <a:rPr kumimoji="1" lang="zh-CN" altLang="en-US" sz="2000" dirty="0" smtClean="0">
                    <a:latin typeface="KaiTi" charset="0"/>
                    <a:ea typeface="KaiTi" charset="0"/>
                    <a:cs typeface="KaiTi" charset="0"/>
                  </a:rPr>
                  <a:t>）</a:t>
                </a:r>
              </a:p>
              <a:p>
                <a:pPr>
                  <a:spcAft>
                    <a:spcPts val="600"/>
                  </a:spcAft>
                </a:pPr>
                <a:r>
                  <a:rPr kumimoji="1" lang="zh-CN" altLang="en-US" sz="2000" dirty="0" smtClean="0">
                    <a:latin typeface="KaiTi" charset="0"/>
                    <a:ea typeface="KaiTi" charset="0"/>
                    <a:cs typeface="KaiTi" charset="0"/>
                  </a:rPr>
                  <a:t>流行结构</a:t>
                </a:r>
                <a:r>
                  <a:rPr lang="zh-CN" altLang="en-US" sz="2000" dirty="0">
                    <a:latin typeface="KaiTi" charset="0"/>
                    <a:ea typeface="KaiTi" charset="0"/>
                    <a:cs typeface="KaiTi" charset="0"/>
                  </a:rPr>
                  <a:t>根据数据科学的流形分布定律，自然数据背后隐藏着流形结构，深度学习方法可提取这些流形结构，并用神经网络来表达流形间的映射，给出流形本身的参数化和参数</a:t>
                </a:r>
                <a:r>
                  <a:rPr lang="zh-CN" altLang="en-US" sz="2000" dirty="0" smtClean="0">
                    <a:latin typeface="KaiTi" charset="0"/>
                    <a:ea typeface="KaiTi" charset="0"/>
                    <a:cs typeface="KaiTi" charset="0"/>
                  </a:rPr>
                  <a:t>表示</a:t>
                </a:r>
              </a:p>
              <a:p>
                <a:pPr>
                  <a:spcAft>
                    <a:spcPts val="600"/>
                  </a:spcAft>
                </a:pPr>
                <a:r>
                  <a:rPr lang="zh-CN" altLang="en-US" sz="2000" dirty="0">
                    <a:latin typeface="KaiTi" charset="0"/>
                    <a:ea typeface="KaiTi" charset="0"/>
                    <a:cs typeface="KaiTi" charset="0"/>
                  </a:rPr>
                  <a:t>流形结构和其上的特定概率分布是整体先验知识的有效表示，正是因为具备这些先验知识，很多视觉和机器学习的问题能够被有效解决</a:t>
                </a:r>
                <a:endParaRPr kumimoji="1" lang="zh-CN" altLang="en-US" sz="2000" dirty="0">
                  <a:latin typeface="KaiTi" charset="0"/>
                  <a:ea typeface="KaiTi" charset="0"/>
                  <a:cs typeface="KaiTi" charset="0"/>
                </a:endParaRPr>
              </a:p>
            </p:txBody>
          </p:sp>
        </mc:Choice>
        <mc:Fallback>
          <p:sp>
            <p:nvSpPr>
              <p:cNvPr id="16" name="内容占位符 15"/>
              <p:cNvSpPr>
                <a:spLocks noGrp="1" noRot="1" noChangeAspect="1" noMove="1" noResize="1" noEditPoints="1" noAdjustHandles="1" noChangeArrowheads="1" noChangeShapeType="1" noTextEdit="1"/>
              </p:cNvSpPr>
              <p:nvPr>
                <p:ph sz="half" idx="19"/>
              </p:nvPr>
            </p:nvSpPr>
            <p:spPr>
              <a:blipFill rotWithShape="0">
                <a:blip r:embed="rId3"/>
                <a:stretch>
                  <a:fillRect l="-1348" t="-2249" r="-1404" b="-19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95416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3793</TotalTime>
  <Words>1276</Words>
  <Application>Microsoft Macintosh PowerPoint</Application>
  <PresentationFormat>宽屏</PresentationFormat>
  <Paragraphs>250</Paragraphs>
  <Slides>32</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Cambria Math</vt:lpstr>
      <vt:lpstr>KaiTi</vt:lpstr>
      <vt:lpstr>Microsoft YaHei</vt:lpstr>
      <vt:lpstr>Microsoft YaHei Light</vt:lpstr>
      <vt:lpstr>Wingdings</vt:lpstr>
      <vt:lpstr>等线</vt:lpstr>
      <vt:lpstr>黑体</vt:lpstr>
      <vt:lpstr>Arial</vt:lpstr>
      <vt:lpstr>Office 主题​​</vt:lpstr>
      <vt:lpstr>Geometric Understanding of Deep Learning</vt:lpstr>
      <vt:lpstr>PowerPoint 演示文稿</vt:lpstr>
      <vt:lpstr>Riemannian geometry</vt:lpstr>
      <vt:lpstr>Riemannian geometry</vt:lpstr>
      <vt:lpstr>Manifold Learning：Some Assumptions</vt:lpstr>
      <vt:lpstr>Manifold Learning：Examples</vt:lpstr>
      <vt:lpstr>Manifold Learning：Examples</vt:lpstr>
      <vt:lpstr>Manifold Definition</vt:lpstr>
      <vt:lpstr>Notations</vt:lpstr>
      <vt:lpstr>Manifold Learning in DL --autoencoder</vt:lpstr>
      <vt:lpstr>Manifold Learning in DL –Generative Model</vt:lpstr>
      <vt:lpstr>Manifold Learning in DL –Generative Model</vt:lpstr>
      <vt:lpstr>Manifold Learning in DL –denoising</vt:lpstr>
      <vt:lpstr>Manifold Learning in DL –classification</vt:lpstr>
      <vt:lpstr>Learning Capability of DL</vt:lpstr>
      <vt:lpstr>Learning Capability of DL</vt:lpstr>
      <vt:lpstr>Learning Capability of DL</vt:lpstr>
      <vt:lpstr>Learning Capability of DL</vt:lpstr>
      <vt:lpstr>Learning Capability of DL</vt:lpstr>
      <vt:lpstr>Learning Difficulty of DL</vt:lpstr>
      <vt:lpstr>Learning Difficulty of DL</vt:lpstr>
      <vt:lpstr>Optimal Mass Transportation</vt:lpstr>
      <vt:lpstr>Optimal Mass Transportation</vt:lpstr>
      <vt:lpstr>Optimal Mass Transportation</vt:lpstr>
      <vt:lpstr>Optimal Mass Transportation</vt:lpstr>
      <vt:lpstr>Optimal Mass Transportation</vt:lpstr>
      <vt:lpstr>Optimal Mass Transportation</vt:lpstr>
      <vt:lpstr>Wasserstein距离</vt:lpstr>
      <vt:lpstr>Wasserstein距离</vt:lpstr>
      <vt:lpstr>Wasserstein距离</vt:lpstr>
      <vt:lpstr>Wasserstein GAN</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Yongchao</dc:creator>
  <cp:lastModifiedBy>冯 小雪</cp:lastModifiedBy>
  <cp:revision>747</cp:revision>
  <dcterms:created xsi:type="dcterms:W3CDTF">2018-07-11T08:35:16Z</dcterms:created>
  <dcterms:modified xsi:type="dcterms:W3CDTF">2019-06-12T12:06:41Z</dcterms:modified>
</cp:coreProperties>
</file>